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76" r:id="rId5"/>
    <p:sldId id="260" r:id="rId6"/>
    <p:sldId id="261" r:id="rId7"/>
    <p:sldId id="262" r:id="rId8"/>
    <p:sldId id="263" r:id="rId9"/>
    <p:sldId id="264" r:id="rId10"/>
    <p:sldId id="277" r:id="rId11"/>
    <p:sldId id="265" r:id="rId12"/>
    <p:sldId id="272" r:id="rId13"/>
    <p:sldId id="266" r:id="rId14"/>
    <p:sldId id="267" r:id="rId15"/>
    <p:sldId id="268" r:id="rId16"/>
    <p:sldId id="269" r:id="rId17"/>
    <p:sldId id="270" r:id="rId18"/>
    <p:sldId id="271" r:id="rId19"/>
    <p:sldId id="273" r:id="rId20"/>
    <p:sldId id="274" r:id="rId21"/>
    <p:sldId id="275"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5" d="100"/>
          <a:sy n="35" d="100"/>
        </p:scale>
        <p:origin x="-12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6E423FF-1C53-41E4-BA47-9252EF9574E2}" type="datetimeFigureOut">
              <a:rPr lang="en-US" smtClean="0"/>
              <a:pPr/>
              <a:t>11/4/13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7C914BC-1CB9-4574-B7A0-23CF1A9CF8B3}" type="slidenum">
              <a:rPr lang="en-US" smtClean="0"/>
              <a:pPr/>
              <a:t>‹#›</a:t>
            </a:fld>
            <a:endParaRPr lang="en-US"/>
          </a:p>
        </p:txBody>
      </p:sp>
    </p:spTree>
    <p:extLst>
      <p:ext uri="{BB962C8B-B14F-4D97-AF65-F5344CB8AC3E}">
        <p14:creationId xmlns:p14="http://schemas.microsoft.com/office/powerpoint/2010/main" val="188124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Society_for_Science_and_the_Public" TargetMode="External"/><Relationship Id="rId4" Type="http://schemas.openxmlformats.org/officeDocument/2006/relationships/hyperlink" Target="http://en.wikipedia.org/wiki/American_Association_for_the_Advancement_of_Science" TargetMode="External"/><Relationship Id="rId5" Type="http://schemas.openxmlformats.org/officeDocument/2006/relationships/hyperlink" Target="http://en.wikipedia.org/wiki/National_Academy_of_Science" TargetMode="External"/><Relationship Id="rId6" Type="http://schemas.openxmlformats.org/officeDocument/2006/relationships/hyperlink" Target="http://en.wikipedia.org/wiki/United_States_National_Research_Counci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asis.org/gallery3/index.ph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Genesis of the idea:  my visit to ASIST HQ for the purpose of preparing reminiscences of my own early days in ASIST, for a panel session at the ASIST conference in 2011  [show a couple of pictures from that presentation]</a:t>
            </a:r>
          </a:p>
          <a:p>
            <a:r>
              <a:rPr lang="en-US" dirty="0"/>
              <a:t>I was startled to see that there were at least 4 packed drawers of photos in a rickety old file cabinet in a storeroom.  Not only were the photos not stored particularly well for long-term preservation, nobody but the ASIST staff and me had any idea they were there.  Not every association or scholarly society has such a solid collection of its photographs of its leaders, members, conferences, and special invited guest speakers for a period of nearly 60 years.</a:t>
            </a:r>
          </a:p>
          <a:p>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to look back even further….to the</a:t>
            </a:r>
            <a:r>
              <a:rPr lang="en-US" baseline="0" dirty="0" smtClean="0"/>
              <a:t> year 1961, to get a clearer idea of the membership and makeup of ADI at that time.  In 1961, there were about 800 or so members, and each was listed in a directory printed within the pages of the October American Documentation issue.  Those of you who have been in the field will recognize quite a few of their names and accomplishments, even though more than 50 years have passed. </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run through</a:t>
            </a:r>
            <a:r>
              <a:rPr lang="en-US" baseline="0" dirty="0" smtClean="0"/>
              <a:t> some of those names on the list.  </a:t>
            </a:r>
            <a:r>
              <a:rPr lang="en-US" sz="1200" kern="1200" dirty="0" smtClean="0">
                <a:solidFill>
                  <a:schemeClr val="tx1"/>
                </a:solidFill>
                <a:effectLst/>
                <a:latin typeface="+mn-lt"/>
                <a:ea typeface="+mn-ea"/>
                <a:cs typeface="+mn-cs"/>
              </a:rPr>
              <a:t>We have to</a:t>
            </a:r>
            <a:r>
              <a:rPr lang="en-US" sz="1200" kern="1200" baseline="0" dirty="0" smtClean="0">
                <a:solidFill>
                  <a:schemeClr val="tx1"/>
                </a:solidFill>
                <a:effectLst/>
                <a:latin typeface="+mn-lt"/>
                <a:ea typeface="+mn-ea"/>
                <a:cs typeface="+mn-cs"/>
              </a:rPr>
              <a:t> start of course, with </a:t>
            </a:r>
            <a:r>
              <a:rPr lang="en-US" sz="1200" kern="1200" dirty="0" smtClean="0">
                <a:solidFill>
                  <a:schemeClr val="tx1"/>
                </a:solidFill>
                <a:effectLst/>
                <a:latin typeface="+mn-lt"/>
                <a:ea typeface="+mn-ea"/>
                <a:cs typeface="+mn-cs"/>
              </a:rPr>
              <a:t>Watson Davis,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founder and first president of ADI. </a:t>
            </a:r>
            <a:r>
              <a:rPr lang="en-US" sz="1200" u="none" kern="1200" dirty="0" smtClean="0">
                <a:solidFill>
                  <a:schemeClr val="bg1"/>
                </a:solidFill>
                <a:effectLst/>
                <a:latin typeface="+mn-lt"/>
                <a:ea typeface="+mn-ea"/>
                <a:cs typeface="+mn-cs"/>
              </a:rPr>
              <a:t>Known widely for devising methods for popularizing the study of science, Watson’s </a:t>
            </a:r>
            <a:r>
              <a:rPr lang="en-US" sz="1200" kern="1200" dirty="0" err="1" smtClean="0">
                <a:solidFill>
                  <a:schemeClr val="tx1"/>
                </a:solidFill>
                <a:effectLst/>
                <a:latin typeface="+mn-lt"/>
                <a:ea typeface="+mn-ea"/>
                <a:cs typeface="+mn-cs"/>
              </a:rPr>
              <a:t>afilliation</a:t>
            </a:r>
            <a:r>
              <a:rPr lang="en-US" sz="1200" kern="1200" dirty="0" smtClean="0">
                <a:solidFill>
                  <a:schemeClr val="tx1"/>
                </a:solidFill>
                <a:effectLst/>
                <a:latin typeface="+mn-lt"/>
                <a:ea typeface="+mn-ea"/>
                <a:cs typeface="+mn-cs"/>
              </a:rPr>
              <a:t> was</a:t>
            </a:r>
            <a:r>
              <a:rPr lang="en-US" sz="1200" kern="1200" baseline="0" dirty="0" smtClean="0">
                <a:solidFill>
                  <a:schemeClr val="tx1"/>
                </a:solidFill>
                <a:effectLst/>
                <a:latin typeface="+mn-lt"/>
                <a:ea typeface="+mn-ea"/>
                <a:cs typeface="+mn-cs"/>
              </a:rPr>
              <a:t> with</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Science Service</a:t>
            </a:r>
            <a:r>
              <a:rPr lang="en-US" sz="1200" kern="1200" dirty="0" smtClean="0">
                <a:solidFill>
                  <a:schemeClr val="tx1"/>
                </a:solidFill>
                <a:effectLst/>
                <a:latin typeface="+mn-lt"/>
                <a:ea typeface="+mn-ea"/>
                <a:cs typeface="+mn-cs"/>
              </a:rPr>
              <a:t>, an organization established by </a:t>
            </a:r>
            <a:r>
              <a:rPr lang="en-US" sz="1200" u="none" kern="1200" dirty="0" smtClean="0">
                <a:solidFill>
                  <a:schemeClr val="bg1"/>
                </a:solidFill>
                <a:effectLst/>
                <a:latin typeface="+mn-lt"/>
                <a:ea typeface="+mn-ea"/>
                <a:cs typeface="+mn-cs"/>
              </a:rPr>
              <a:t>the </a:t>
            </a:r>
            <a:r>
              <a:rPr lang="en-US" sz="1200" u="none" strike="noStrike" kern="1200" dirty="0" smtClean="0">
                <a:solidFill>
                  <a:schemeClr val="bg1"/>
                </a:solidFill>
                <a:effectLst/>
                <a:latin typeface="+mn-lt"/>
                <a:ea typeface="+mn-ea"/>
                <a:cs typeface="+mn-cs"/>
                <a:hlinkClick r:id="rId4"/>
              </a:rPr>
              <a:t>American Association for the Advancement of Science</a:t>
            </a:r>
            <a:r>
              <a:rPr lang="en-US" sz="1200" u="none" kern="1200" dirty="0" smtClean="0">
                <a:solidFill>
                  <a:schemeClr val="bg1"/>
                </a:solidFill>
                <a:effectLst/>
                <a:latin typeface="+mn-lt"/>
                <a:ea typeface="+mn-ea"/>
                <a:cs typeface="+mn-cs"/>
              </a:rPr>
              <a:t>, the </a:t>
            </a:r>
            <a:r>
              <a:rPr lang="en-US" sz="1200" u="none" strike="noStrike" kern="1200" dirty="0" smtClean="0">
                <a:solidFill>
                  <a:schemeClr val="bg1"/>
                </a:solidFill>
                <a:effectLst/>
                <a:latin typeface="+mn-lt"/>
                <a:ea typeface="+mn-ea"/>
                <a:cs typeface="+mn-cs"/>
                <a:hlinkClick r:id="rId5"/>
              </a:rPr>
              <a:t>National Academy of Science</a:t>
            </a:r>
            <a:r>
              <a:rPr lang="en-US" sz="1200" u="none" kern="1200" dirty="0" smtClean="0">
                <a:solidFill>
                  <a:schemeClr val="bg1"/>
                </a:solidFill>
                <a:effectLst/>
                <a:latin typeface="+mn-lt"/>
                <a:ea typeface="+mn-ea"/>
                <a:cs typeface="+mn-cs"/>
              </a:rPr>
              <a:t>, and the </a:t>
            </a:r>
            <a:r>
              <a:rPr lang="en-US" sz="1200" u="none" strike="noStrike" kern="1200" dirty="0" smtClean="0">
                <a:solidFill>
                  <a:schemeClr val="bg1"/>
                </a:solidFill>
                <a:effectLst/>
                <a:latin typeface="+mn-lt"/>
                <a:ea typeface="+mn-ea"/>
                <a:cs typeface="+mn-cs"/>
                <a:hlinkClick r:id="rId6"/>
              </a:rPr>
              <a:t>National Research Council</a:t>
            </a:r>
            <a:r>
              <a:rPr lang="en-US" sz="1200" u="none" kern="1200" dirty="0" smtClean="0">
                <a:solidFill>
                  <a:schemeClr val="bg1"/>
                </a:solidFill>
                <a:effectLst/>
                <a:latin typeface="+mn-lt"/>
                <a:ea typeface="+mn-ea"/>
                <a:cs typeface="+mn-cs"/>
              </a:rPr>
              <a:t>. </a:t>
            </a:r>
            <a:r>
              <a:rPr lang="en-US" sz="1200" u="none" kern="1200" dirty="0" smtClean="0">
                <a:solidFill>
                  <a:schemeClr val="tx1"/>
                </a:solidFill>
                <a:effectLst/>
                <a:latin typeface="+mn-lt"/>
                <a:ea typeface="+mn-ea"/>
                <a:cs typeface="+mn-cs"/>
              </a:rPr>
              <a:t>His </a:t>
            </a:r>
            <a:r>
              <a:rPr lang="en-US" sz="1200" kern="1200" dirty="0" smtClean="0">
                <a:solidFill>
                  <a:schemeClr val="tx1"/>
                </a:solidFill>
                <a:effectLst/>
                <a:latin typeface="+mn-lt"/>
                <a:ea typeface="+mn-ea"/>
                <a:cs typeface="+mn-cs"/>
              </a:rPr>
              <a:t>many contributions to ADI and to the field of library and information science are commemorated every year by the Watson Davis Award.  Oddly enough, there are no candid shots of Watson in the ASIST Archives—only his official photo</a:t>
            </a:r>
            <a:r>
              <a:rPr lang="en-US" sz="1200" kern="1200" baseline="0" dirty="0" smtClean="0">
                <a:solidFill>
                  <a:schemeClr val="tx1"/>
                </a:solidFill>
                <a:effectLst/>
                <a:latin typeface="+mn-lt"/>
                <a:ea typeface="+mn-ea"/>
                <a:cs typeface="+mn-cs"/>
              </a:rPr>
              <a:t> as president of ADI, and ASIST’s copy of it is badly deteriorated. So this picture is borrowed from the Watson Davis file stored on Bob Williams’ site at the University of South Carolina.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C914BC-1CB9-4574-B7A0-23CF1A9CF8B3}" type="slidenum">
              <a:rPr lang="en-US" smtClean="0"/>
              <a:pPr/>
              <a:t>12</a:t>
            </a:fld>
            <a:endParaRPr lang="en-US"/>
          </a:p>
        </p:txBody>
      </p:sp>
    </p:spTree>
    <p:extLst>
      <p:ext uri="{BB962C8B-B14F-4D97-AF65-F5344CB8AC3E}">
        <p14:creationId xmlns:p14="http://schemas.microsoft.com/office/powerpoint/2010/main" val="264872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let’s move to the world of the A&amp;I </a:t>
            </a:r>
            <a:r>
              <a:rPr lang="en-US" baseline="0" dirty="0" err="1" smtClean="0"/>
              <a:t>serivices</a:t>
            </a:r>
            <a:r>
              <a:rPr lang="en-US" baseline="0" dirty="0" smtClean="0"/>
              <a:t>, represented by these two who in 1961 were at Chemical Abstracts Service: Dale Bake (director) and Gerard </a:t>
            </a:r>
            <a:r>
              <a:rPr lang="en-US" baseline="0" dirty="0" err="1" smtClean="0"/>
              <a:t>Platau</a:t>
            </a:r>
            <a:r>
              <a:rPr lang="en-US" baseline="0" dirty="0" smtClean="0"/>
              <a:t>.  Gerry was also a long-time ASIST parliamentarian.</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two were from the government. Burt </a:t>
            </a:r>
            <a:r>
              <a:rPr lang="en-US" baseline="0" dirty="0" err="1" smtClean="0"/>
              <a:t>Adkinson</a:t>
            </a:r>
            <a:r>
              <a:rPr lang="en-US" baseline="0" dirty="0" smtClean="0"/>
              <a:t> and Bernie Fry, were the head and deputy head of the Office of Science Information at the National Science Foundation.  Bernie Fry later became Dean of the library school at Indiana and an Award of Merit winner.  Note that both of these pictures have been deliberately damaged, with the names written on the face and holes punched in the bottom as if they were being put in a notebook or catalog of some sort.</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r>
              <a:rPr lang="en-US" dirty="0" smtClean="0"/>
              <a:t>There were some academic researchers among the 1961 membership:</a:t>
            </a:r>
            <a:r>
              <a:rPr lang="en-US" baseline="0" dirty="0" smtClean="0"/>
              <a:t> Robert A. </a:t>
            </a:r>
            <a:r>
              <a:rPr lang="en-US" baseline="0" dirty="0" err="1" smtClean="0"/>
              <a:t>Fairthorne</a:t>
            </a:r>
            <a:r>
              <a:rPr lang="en-US" baseline="0" dirty="0" smtClean="0"/>
              <a:t>, pictured here informally with his wife Mona, was an </a:t>
            </a:r>
            <a:r>
              <a:rPr lang="en-US" dirty="0"/>
              <a:t>English </a:t>
            </a:r>
            <a:r>
              <a:rPr lang="en-US" dirty="0" err="1"/>
              <a:t>classificationist</a:t>
            </a:r>
            <a:r>
              <a:rPr lang="en-US" dirty="0"/>
              <a:t> who came to ADI meetings to challenge prevailing ideas and attitudes of the day in information science; he eventually won the 1967 Award of Merit.  Later well known for his SMART system, in 1961 Gerry Salton was at the Computation Lab at Harvard University.  Jesse Shera—known to us all for so many things; in 1961 Jesse was Dean of the School of Library Science at Western Reserve University.  Here he is pictured receiving the 1973 Award of Merit.  In the center is a baby picture of Ralph Shaw—no! just kidding.  The collections have no pictures of the original Ralph Shaw, who in 1961 would become widely known as an innovative librarian and publisher (founder of Scarecrow Press). In 1961 he was the dean of the library school at Rutgers University. </a:t>
            </a:r>
          </a:p>
          <a:p>
            <a:pPr defTabSz="924916"/>
            <a:endParaRPr lang="en-US" dirty="0"/>
          </a:p>
          <a:p>
            <a:pPr defTabSz="924916"/>
            <a:endParaRPr lang="en-US" dirty="0"/>
          </a:p>
          <a:p>
            <a:pPr defTabSz="924916"/>
            <a:r>
              <a:rPr lang="en-US" dirty="0"/>
              <a:t>  </a:t>
            </a:r>
          </a:p>
          <a:p>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r>
              <a:rPr lang="en-US" dirty="0" smtClean="0"/>
              <a:t>Some</a:t>
            </a:r>
            <a:r>
              <a:rPr lang="en-US" baseline="0" dirty="0" smtClean="0"/>
              <a:t> </a:t>
            </a:r>
            <a:r>
              <a:rPr lang="en-US" dirty="0" smtClean="0"/>
              <a:t>of the “class of 61” were working in companies or as consultants.  Unfortunately we don’t have a picture of Saul </a:t>
            </a:r>
            <a:r>
              <a:rPr lang="en-US" dirty="0" err="1" smtClean="0"/>
              <a:t>Herner</a:t>
            </a:r>
            <a:r>
              <a:rPr lang="en-US" dirty="0"/>
              <a:t>.  He was a librarian by background—but by 1961 he and his wife Mary were running their own company in (</a:t>
            </a:r>
            <a:r>
              <a:rPr lang="en-US" dirty="0" err="1"/>
              <a:t>Herner</a:t>
            </a:r>
            <a:r>
              <a:rPr lang="en-US" dirty="0"/>
              <a:t> &amp; Company),  that did research under contracts with the government as well as conducting informational surveys and designing information systems for private organizations. Mary was born in Scotland and came to the U.S. in 1953. She was a physics honors graduate and was proficient in French, German, Spanish, Russian and Japanese and studied Latin and ancient Greek.  Calvin </a:t>
            </a:r>
            <a:r>
              <a:rPr lang="en-US" dirty="0" err="1"/>
              <a:t>Mooers</a:t>
            </a:r>
            <a:r>
              <a:rPr lang="en-US" dirty="0"/>
              <a:t> was well known by 1961 for having coined the term "information retrieval" in 1950 and also the term "descriptors." He was the son-in-law of Watson Davis.  In 1961 he was running his own information management company, the </a:t>
            </a:r>
            <a:r>
              <a:rPr lang="en-US" dirty="0" err="1"/>
              <a:t>Zator</a:t>
            </a:r>
            <a:r>
              <a:rPr lang="en-US" dirty="0"/>
              <a:t> Company. Si Newman identified himself in 1961 as simply, “Documentation Consultant, Washington DC.”  Si was a long-time  parliamentarian of ASIS and also the photographer behind hundreds of these early pictures. He wasn’t very good and he was very short—so the pictures are often out of focus and almost always taken looking up at the subject.  In 1961, Claire Schultz was the president-elect of ADI, the first woman president!, but her day job was at UNIVAC, which led her as consultant right about that time to the first computerization of MEDLARS.  </a:t>
            </a:r>
          </a:p>
          <a:p>
            <a:pPr defTabSz="924916"/>
            <a:endParaRPr lang="en-US" dirty="0"/>
          </a:p>
          <a:p>
            <a:pPr defTabSz="924916"/>
            <a:endParaRPr lang="en-US" dirty="0"/>
          </a:p>
          <a:p>
            <a:pPr defTabSz="924916"/>
            <a:endParaRPr lang="en-US" dirty="0"/>
          </a:p>
          <a:p>
            <a:pPr defTabSz="924916"/>
            <a:endParaRPr lang="en-US" dirty="0" smtClean="0"/>
          </a:p>
          <a:p>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r>
              <a:rPr lang="en-US" dirty="0" smtClean="0"/>
              <a:t>Here</a:t>
            </a:r>
            <a:r>
              <a:rPr lang="en-US" baseline="0" dirty="0" smtClean="0"/>
              <a:t> are more of those who in 1961 were working in a company, often doing R&amp;D work. </a:t>
            </a:r>
            <a:r>
              <a:rPr lang="en-US" baseline="0" dirty="0" err="1" smtClean="0"/>
              <a:t>Hal</a:t>
            </a:r>
            <a:r>
              <a:rPr lang="en-US" dirty="0" err="1"/>
              <a:t>Harold</a:t>
            </a:r>
            <a:r>
              <a:rPr lang="en-US" dirty="0"/>
              <a:t> (Hal) </a:t>
            </a:r>
            <a:r>
              <a:rPr lang="en-US" dirty="0" err="1"/>
              <a:t>Borko</a:t>
            </a:r>
            <a:r>
              <a:rPr lang="en-US" dirty="0"/>
              <a:t>, research scientists at System Development Corporation, which in 1961 was 10 years away from launching their ORBIT Search System and developing a similar system for NLM called MEDLINE. Ben-Ami </a:t>
            </a:r>
            <a:r>
              <a:rPr lang="en-US" dirty="0" err="1"/>
              <a:t>Lipetz</a:t>
            </a:r>
            <a:r>
              <a:rPr lang="en-US" dirty="0"/>
              <a:t> is known to many of us through his historical research and activities in ASIST and as a professor at SUNY-Albany, but in 1961 Ben was Head of the Systems Applications Section, </a:t>
            </a:r>
            <a:r>
              <a:rPr lang="en-US" dirty="0" err="1"/>
              <a:t>Itek</a:t>
            </a:r>
            <a:r>
              <a:rPr lang="en-US" dirty="0"/>
              <a:t> Corporation. Here he is pictured with his wife at a reception. In 1961 Win Sewell was transitioning from being a senior librarian at Squibb, to the NLM  as deputy chief and subject heading specialist in the Bibliographic Services Division. Her work was instrumental in the development of </a:t>
            </a:r>
            <a:r>
              <a:rPr lang="en-US" dirty="0" smtClean="0"/>
              <a:t>MEDLARS.  Note again the holes punched in Hal’s and Win’s photos.</a:t>
            </a:r>
            <a:endParaRPr lang="en-US" dirty="0"/>
          </a:p>
          <a:p>
            <a:pPr defTabSz="924916"/>
            <a:endParaRPr lang="en-US" dirty="0"/>
          </a:p>
          <a:p>
            <a:pPr lvl="0"/>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to the last</a:t>
            </a:r>
            <a:r>
              <a:rPr lang="en-US" baseline="0" dirty="0" smtClean="0"/>
              <a:t> group—those who in 1961 were librarians.</a:t>
            </a:r>
            <a:r>
              <a:rPr lang="en-US" sz="1200" kern="1200" dirty="0" smtClean="0">
                <a:solidFill>
                  <a:schemeClr val="tx1"/>
                </a:solidFill>
                <a:effectLst/>
                <a:latin typeface="+mn-lt"/>
                <a:ea typeface="+mn-ea"/>
                <a:cs typeface="+mn-cs"/>
              </a:rPr>
              <a:t> Scott Adams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deputy director at NLM who would later be a key player in developing the MEDLARS systems.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Fred </a:t>
            </a:r>
            <a:r>
              <a:rPr lang="en-US" sz="1200" kern="1200" dirty="0" err="1" smtClean="0">
                <a:solidFill>
                  <a:schemeClr val="tx1"/>
                </a:solidFill>
                <a:effectLst/>
                <a:latin typeface="+mn-lt"/>
                <a:ea typeface="+mn-ea"/>
                <a:cs typeface="+mn-cs"/>
              </a:rPr>
              <a:t>Kilgour</a:t>
            </a:r>
            <a:r>
              <a:rPr lang="en-US" sz="1200" kern="1200" baseline="0" dirty="0" smtClean="0">
                <a:solidFill>
                  <a:schemeClr val="tx1"/>
                </a:solidFill>
                <a:effectLst/>
                <a:latin typeface="+mn-lt"/>
                <a:ea typeface="+mn-ea"/>
                <a:cs typeface="+mn-cs"/>
              </a:rPr>
              <a:t> is remembered of course </a:t>
            </a:r>
            <a:r>
              <a:rPr lang="en-US" sz="1200" kern="1200" dirty="0" smtClean="0">
                <a:solidFill>
                  <a:schemeClr val="tx1"/>
                </a:solidFill>
                <a:effectLst/>
                <a:latin typeface="+mn-lt"/>
                <a:ea typeface="+mn-ea"/>
                <a:cs typeface="+mn-cs"/>
              </a:rPr>
              <a:t>as the founder of OCLC in 1967; in 1961 he was the Head of Medical Library at Yale.  This picture</a:t>
            </a:r>
            <a:r>
              <a:rPr lang="en-US" sz="1200" kern="1200" baseline="0" dirty="0" smtClean="0">
                <a:solidFill>
                  <a:schemeClr val="tx1"/>
                </a:solidFill>
                <a:effectLst/>
                <a:latin typeface="+mn-lt"/>
                <a:ea typeface="+mn-ea"/>
                <a:cs typeface="+mn-cs"/>
              </a:rPr>
              <a:t> shows him receiving the 1979 Award of Merit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Phyllis Richmond had already distinguished herself as</a:t>
            </a:r>
            <a:r>
              <a:rPr lang="en-US" sz="1200" kern="1200" baseline="0" dirty="0" smtClean="0">
                <a:solidFill>
                  <a:schemeClr val="tx1"/>
                </a:solidFill>
                <a:effectLst/>
                <a:latin typeface="+mn-lt"/>
                <a:ea typeface="+mn-ea"/>
                <a:cs typeface="+mn-cs"/>
              </a:rPr>
              <a:t> a l</a:t>
            </a:r>
            <a:r>
              <a:rPr lang="en-US" sz="1200" kern="1200" dirty="0" smtClean="0">
                <a:solidFill>
                  <a:schemeClr val="tx1"/>
                </a:solidFill>
                <a:effectLst/>
                <a:latin typeface="+mn-lt"/>
                <a:ea typeface="+mn-ea"/>
                <a:cs typeface="+mn-cs"/>
              </a:rPr>
              <a:t>eading classification researcher.</a:t>
            </a:r>
            <a:r>
              <a:rPr lang="en-US" sz="1200" kern="1200" baseline="0" dirty="0" smtClean="0">
                <a:solidFill>
                  <a:schemeClr val="tx1"/>
                </a:solidFill>
                <a:effectLst/>
                <a:latin typeface="+mn-lt"/>
                <a:ea typeface="+mn-ea"/>
                <a:cs typeface="+mn-cs"/>
              </a:rPr>
              <a:t>  She was </a:t>
            </a:r>
            <a:r>
              <a:rPr lang="en-US" sz="1200" kern="1200" dirty="0" smtClean="0">
                <a:solidFill>
                  <a:schemeClr val="tx1"/>
                </a:solidFill>
                <a:effectLst/>
                <a:latin typeface="+mn-lt"/>
                <a:ea typeface="+mn-ea"/>
                <a:cs typeface="+mn-cs"/>
              </a:rPr>
              <a:t>founder and president of the Classification Research Study Group in the late 1950’</a:t>
            </a:r>
            <a:r>
              <a:rPr lang="en-US" sz="1200" kern="1200" baseline="0" dirty="0" smtClean="0">
                <a:solidFill>
                  <a:schemeClr val="tx1"/>
                </a:solidFill>
                <a:effectLst/>
                <a:latin typeface="+mn-lt"/>
                <a:ea typeface="+mn-ea"/>
                <a:cs typeface="+mn-cs"/>
              </a:rPr>
              <a:t> but in </a:t>
            </a:r>
            <a:r>
              <a:rPr lang="en-US" sz="1200" kern="1200" dirty="0" smtClean="0">
                <a:solidFill>
                  <a:schemeClr val="tx1"/>
                </a:solidFill>
                <a:effectLst/>
                <a:latin typeface="+mn-lt"/>
                <a:ea typeface="+mn-ea"/>
                <a:cs typeface="+mn-cs"/>
              </a:rPr>
              <a:t>1961 she was a science librarian at the University of Rochester. In 1961 Gerry </a:t>
            </a:r>
            <a:r>
              <a:rPr lang="en-US" sz="1200" kern="1200" dirty="0" err="1" smtClean="0">
                <a:solidFill>
                  <a:schemeClr val="tx1"/>
                </a:solidFill>
                <a:effectLst/>
                <a:latin typeface="+mn-lt"/>
                <a:ea typeface="+mn-ea"/>
                <a:cs typeface="+mn-cs"/>
              </a:rPr>
              <a:t>Sophar</a:t>
            </a:r>
            <a:r>
              <a:rPr lang="en-US" sz="1200" kern="1200" dirty="0" smtClean="0">
                <a:solidFill>
                  <a:schemeClr val="tx1"/>
                </a:solidFill>
                <a:effectLst/>
                <a:latin typeface="+mn-lt"/>
                <a:ea typeface="+mn-ea"/>
                <a:cs typeface="+mn-cs"/>
              </a:rPr>
              <a:t> was working at the National Agriculture Library where he became an expert in copyright law. Later he served as president of ASIS.  Earlier, after World War II, Gerry worked for the U.N. Relief and Rehabilitation Administration in the displaced persons camps in occupied Germany. He became chief of police in the Regensburg sector of the country and helped separate former Nazis from other refugees. That experience led him to serve as an expert witness for Justice Department prosecutors who brought cases against Nazis wrongly admitted to the United States. Herb White</a:t>
            </a:r>
            <a:r>
              <a:rPr lang="en-US" sz="1200" kern="1200" baseline="0" dirty="0" smtClean="0">
                <a:solidFill>
                  <a:schemeClr val="tx1"/>
                </a:solidFill>
                <a:effectLst/>
                <a:latin typeface="+mn-lt"/>
                <a:ea typeface="+mn-ea"/>
                <a:cs typeface="+mn-cs"/>
              </a:rPr>
              <a:t> l</a:t>
            </a:r>
            <a:r>
              <a:rPr lang="en-US" sz="1200" kern="1200" dirty="0" smtClean="0">
                <a:solidFill>
                  <a:schemeClr val="tx1"/>
                </a:solidFill>
                <a:effectLst/>
                <a:latin typeface="+mn-lt"/>
                <a:ea typeface="+mn-ea"/>
                <a:cs typeface="+mn-cs"/>
              </a:rPr>
              <a:t>ater became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Dean of the library school at Indiana, but in 1961 he was head of the Engineering Library at IBM.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more librarians:  First,</a:t>
            </a:r>
            <a:r>
              <a:rPr lang="en-US" baseline="0" dirty="0" smtClean="0"/>
              <a:t> Arthur Elias…..</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19</a:t>
            </a:fld>
            <a:endParaRPr lang="en-US"/>
          </a:p>
        </p:txBody>
      </p:sp>
    </p:spTree>
    <p:extLst>
      <p:ext uri="{BB962C8B-B14F-4D97-AF65-F5344CB8AC3E}">
        <p14:creationId xmlns:p14="http://schemas.microsoft.com/office/powerpoint/2010/main" val="358668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were from A&amp; I</a:t>
            </a:r>
          </a:p>
          <a:p>
            <a:r>
              <a:rPr lang="en-US" dirty="0" smtClean="0"/>
              <a:t>Xx were from government agencies (not federal libs)</a:t>
            </a:r>
          </a:p>
          <a:p>
            <a:r>
              <a:rPr lang="en-US" dirty="0" smtClean="0"/>
              <a:t>4% from organizations/associations (Watson Davis)</a:t>
            </a:r>
          </a:p>
          <a:p>
            <a:r>
              <a:rPr lang="en-US" dirty="0" smtClean="0"/>
              <a:t>8% from A&amp; I</a:t>
            </a:r>
          </a:p>
          <a:p>
            <a:r>
              <a:rPr lang="en-US" dirty="0" smtClean="0"/>
              <a:t>8% from government agencies (not federal </a:t>
            </a:r>
            <a:r>
              <a:rPr lang="en-US" dirty="0" err="1" smtClean="0"/>
              <a:t>libs</a:t>
            </a:r>
            <a:r>
              <a:rPr lang="en-US" dirty="0" smtClean="0"/>
              <a:t>)</a:t>
            </a:r>
          </a:p>
          <a:p>
            <a:r>
              <a:rPr lang="en-US" dirty="0" smtClean="0"/>
              <a:t>15% were academics</a:t>
            </a:r>
          </a:p>
          <a:p>
            <a:r>
              <a:rPr lang="en-US" dirty="0" smtClean="0"/>
              <a:t>31% were librarians</a:t>
            </a:r>
          </a:p>
          <a:p>
            <a:r>
              <a:rPr lang="en-US" dirty="0" smtClean="0"/>
              <a:t>35% from companies or were consultants</a:t>
            </a:r>
          </a:p>
          <a:p>
            <a:r>
              <a:rPr lang="en-US" dirty="0" smtClean="0"/>
              <a:t>A very different composition of membership than exists in ASIST today!!  </a:t>
            </a:r>
          </a:p>
          <a:p>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20</a:t>
            </a:fld>
            <a:endParaRPr lang="en-US"/>
          </a:p>
        </p:txBody>
      </p:sp>
    </p:spTree>
    <p:extLst>
      <p:ext uri="{BB962C8B-B14F-4D97-AF65-F5344CB8AC3E}">
        <p14:creationId xmlns:p14="http://schemas.microsoft.com/office/powerpoint/2010/main" val="415351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asked an adjunct faculty member</a:t>
            </a:r>
            <a:r>
              <a:rPr lang="en-US" baseline="0" dirty="0" smtClean="0"/>
              <a:t> at the University of Maryland, Katy Lawley, who was teaching a capstone MIM course in which student teams had to take on “real-world” projects for clients.  I described the files of photographs and what we wanted to accomplish with them. The students’ task was to find a suitable platform and they chose Gallery, the version called Gallery3, which Russ Evans, ASIST’s IT consultant, loaded on the ASIST server.  The students set it up to receive the photographs and metadata. Dick Hill helped Katy to transfer 4 large heavy boxes of photos from ASIST HQ in Silver Spring to the College Park campus.  The students the started the tedious work of digitizing each photo and trying to add whatever metadata they found on the folders the photos were stored in envelope or folders, or on the photos themselves.  By the end of the semester, they had it set up, with the architecture and navigation sorted out.  They created “albums” by year of conference since that was the type of photo they began with. Later I set up additional albums for individual head shots of members and invited speakers, as well as a separate album for presidents.  The student team digitized only a couple of hundred photographs….a small start out of the 2626 that eventually went into the system.  But the students’ work was an extremely useful first step that I needed to get me started.   Russ continued to provide technical support and troubleshooting for me in the year-long effort to get all the photos scanned and labeled as best I could.  That year was a steep learning curve for me in the fine art of scanning!</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http://www.asis.org/gallery3/index.php/</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scanning and tagging project took 100s of hours over many months.  S</a:t>
            </a:r>
            <a:r>
              <a:rPr lang="en-US" sz="1200" kern="1200" dirty="0" smtClean="0">
                <a:solidFill>
                  <a:schemeClr val="tx1"/>
                </a:solidFill>
                <a:effectLst/>
                <a:latin typeface="+mn-lt"/>
                <a:ea typeface="+mn-ea"/>
                <a:cs typeface="+mn-cs"/>
              </a:rPr>
              <a:t>ome issues I encountered with this collection of photographs:</a:t>
            </a:r>
          </a:p>
          <a:p>
            <a:r>
              <a:rPr lang="en-US" dirty="0" smtClean="0"/>
              <a:t>Deliberate damage </a:t>
            </a:r>
          </a:p>
          <a:p>
            <a:pPr lvl="1"/>
            <a:r>
              <a:rPr lang="en-US" dirty="0" smtClean="0"/>
              <a:t>Holes punched</a:t>
            </a:r>
          </a:p>
          <a:p>
            <a:pPr lvl="1"/>
            <a:r>
              <a:rPr lang="en-US" dirty="0" smtClean="0"/>
              <a:t>Names written on the front</a:t>
            </a:r>
          </a:p>
          <a:p>
            <a:pPr lvl="1"/>
            <a:r>
              <a:rPr lang="en-US" dirty="0" smtClean="0"/>
              <a:t>Red markings for cropping (for the ASIS Bulletin)</a:t>
            </a:r>
          </a:p>
          <a:p>
            <a:r>
              <a:rPr lang="en-US" dirty="0" smtClean="0"/>
              <a:t>General unintentional deterioration because of poor storage</a:t>
            </a:r>
          </a:p>
          <a:p>
            <a:r>
              <a:rPr lang="en-US" dirty="0" smtClean="0"/>
              <a:t>Incomplete or absent labeling</a:t>
            </a:r>
          </a:p>
          <a:p>
            <a:r>
              <a:rPr lang="en-US" dirty="0" smtClean="0"/>
              <a:t>The students did not know how to fill in missing data or put the photos in context. They made mistakes, e.g., Tom </a:t>
            </a:r>
            <a:r>
              <a:rPr lang="en-US" dirty="0" err="1" smtClean="0"/>
              <a:t>Bearman</a:t>
            </a:r>
            <a:endParaRPr lang="en-US" dirty="0" smtClean="0"/>
          </a:p>
          <a:p>
            <a:r>
              <a:rPr lang="en-US" dirty="0" smtClean="0"/>
              <a:t>Possible copyright infringement.  Use of those produced by commercial photography studios prohibited--although I did use some that were not identified by name and address of the studio.  It’s probable that many of those studios no longer exist; the copyright status of the photos is murky—they are  orphan works.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7C914BC-1CB9-4574-B7A0-23CF1A9CF8B3}" type="slidenum">
              <a:rPr lang="en-US" smtClean="0"/>
              <a:pPr/>
              <a:t>4</a:t>
            </a:fld>
            <a:endParaRPr lang="en-US"/>
          </a:p>
        </p:txBody>
      </p:sp>
    </p:spTree>
    <p:extLst>
      <p:ext uri="{BB962C8B-B14F-4D97-AF65-F5344CB8AC3E}">
        <p14:creationId xmlns:p14="http://schemas.microsoft.com/office/powerpoint/2010/main" val="136249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I’d like to show you some of the more remarkable</a:t>
            </a:r>
            <a:r>
              <a:rPr lang="en-US" baseline="0" dirty="0" smtClean="0"/>
              <a:t> (to me) photos…..starting with candid shots of young persons who later became leaders in the field and in the association. </a:t>
            </a:r>
            <a:r>
              <a:rPr lang="en-US" dirty="0" smtClean="0"/>
              <a:t>Ralf (Debora)</a:t>
            </a:r>
            <a:r>
              <a:rPr lang="en-US" baseline="0" dirty="0" smtClean="0"/>
              <a:t> Shaw, Linda Smith, </a:t>
            </a:r>
            <a:r>
              <a:rPr lang="en-US" baseline="0" dirty="0" err="1" smtClean="0"/>
              <a:t>Dudee</a:t>
            </a:r>
            <a:r>
              <a:rPr lang="en-US" baseline="0" dirty="0" smtClean="0"/>
              <a:t> Chang…. (winning the Student Chapter of the Year award for the University of Illinois in 1987, Toni Carbo and Chuck Davis at the 1978 annual meeting.</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pictures of the way they were:  </a:t>
            </a:r>
            <a:r>
              <a:rPr lang="en-US" baseline="0" dirty="0" err="1" smtClean="0"/>
              <a:t>Dagobert</a:t>
            </a:r>
            <a:r>
              <a:rPr lang="en-US" baseline="0" dirty="0" smtClean="0"/>
              <a:t> </a:t>
            </a:r>
            <a:r>
              <a:rPr lang="en-US" baseline="0" dirty="0" err="1" smtClean="0"/>
              <a:t>Soergel</a:t>
            </a:r>
            <a:r>
              <a:rPr lang="en-US" baseline="0" dirty="0" smtClean="0"/>
              <a:t>, Tefko Saracevic, Marcia Bates.</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young professionals who grew up to be extremely influential in the field: Carlos Cuadra, Gene Garfield, Bob</a:t>
            </a:r>
            <a:r>
              <a:rPr lang="en-US" baseline="0" dirty="0" smtClean="0"/>
              <a:t> Hayes. All three had Ph.D.’s but only one became an academic.  That was typical of the membership back in the day.</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find photographic evidence of social habits of the time—in the oldest photos from the early days,</a:t>
            </a:r>
            <a:r>
              <a:rPr lang="en-US" baseline="0" dirty="0" smtClean="0"/>
              <a:t> </a:t>
            </a:r>
            <a:r>
              <a:rPr lang="en-US" dirty="0" smtClean="0"/>
              <a:t>men dominated the membership</a:t>
            </a:r>
            <a:r>
              <a:rPr lang="en-US" baseline="0" dirty="0" smtClean="0"/>
              <a:t> (1 in 11 in this </a:t>
            </a:r>
            <a:r>
              <a:rPr lang="en-US" baseline="0" dirty="0" err="1" smtClean="0"/>
              <a:t>pic</a:t>
            </a:r>
            <a:r>
              <a:rPr lang="en-US" baseline="0" dirty="0" smtClean="0"/>
              <a:t> from 1963), ), being entertained at informal gatherings at Mid-Year (Dave Batty at 76 midyear )</a:t>
            </a:r>
            <a:r>
              <a:rPr lang="en-US" dirty="0" smtClean="0"/>
              <a:t>smoking &amp; drinking (That’s Sam Beatty chain-smoking at a Board</a:t>
            </a:r>
            <a:r>
              <a:rPr lang="en-US" baseline="0" dirty="0" smtClean="0"/>
              <a:t> of Directors meeting in the early 1980’s.  </a:t>
            </a:r>
            <a:r>
              <a:rPr lang="en-US" dirty="0" smtClean="0"/>
              <a:t>Esther Horne &amp; Gerry </a:t>
            </a:r>
            <a:r>
              <a:rPr lang="en-US" dirty="0" err="1" smtClean="0"/>
              <a:t>Sophar</a:t>
            </a:r>
            <a:r>
              <a:rPr lang="en-US" dirty="0" smtClean="0"/>
              <a:t> relaxing</a:t>
            </a:r>
            <a:r>
              <a:rPr lang="en-US" baseline="0" dirty="0" smtClean="0"/>
              <a:t> at a reception), as well as styles of dress in the mid-70s (mercifully unidentified young woman)</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photos capture unique</a:t>
            </a:r>
            <a:r>
              <a:rPr lang="en-US" baseline="0" dirty="0" smtClean="0"/>
              <a:t> moments in the history of ASIS that will never be repeated, such as the SIG FOLLIES of 1979 (Susan Harvey, Sam Beatty and Allan Pratt) and dressing up for the Annual Banquet in 1985 (Las Vegas!)</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and center: Hubert H. Humphrey in 1969. Upper left—chatting with Susan </a:t>
            </a:r>
            <a:r>
              <a:rPr lang="en-US" dirty="0" err="1" smtClean="0"/>
              <a:t>Artandi</a:t>
            </a:r>
            <a:r>
              <a:rPr lang="en-US" dirty="0" smtClean="0"/>
              <a:t>. Lower</a:t>
            </a:r>
            <a:r>
              <a:rPr lang="en-US" baseline="0" dirty="0" smtClean="0"/>
              <a:t> left: at a reception with Phyllis </a:t>
            </a:r>
            <a:r>
              <a:rPr lang="en-US" baseline="0" dirty="0" err="1" smtClean="0"/>
              <a:t>Baxendale</a:t>
            </a:r>
            <a:r>
              <a:rPr lang="en-US" baseline="0" dirty="0" smtClean="0"/>
              <a:t>, Doug </a:t>
            </a:r>
            <a:r>
              <a:rPr lang="en-US" baseline="0" dirty="0" err="1" smtClean="0"/>
              <a:t>Englebart</a:t>
            </a:r>
            <a:r>
              <a:rPr lang="en-US" baseline="0" dirty="0" smtClean="0"/>
              <a:t>, and Charlie Bourne.  That was the same year that Doug </a:t>
            </a:r>
            <a:r>
              <a:rPr lang="en-US" baseline="0" dirty="0" err="1" smtClean="0"/>
              <a:t>Engelbart</a:t>
            </a:r>
            <a:r>
              <a:rPr lang="en-US" baseline="0" dirty="0" smtClean="0"/>
              <a:t> did his first public demonstration of his new invention—the mouse. In 1975, a young Ted Kennedy came and spoke at an ASIS meeting—he is shown here with the Executive Director, Josh Smith.  Lower right:  it is 1982 and Al Gore came to speak, and was photographs with Toni Carbo, [unidentified woman], and Ann Prentice (who was then from Gore’s home state of Tennessee). </a:t>
            </a:r>
            <a:endParaRPr lang="en-US" dirty="0"/>
          </a:p>
        </p:txBody>
      </p:sp>
      <p:sp>
        <p:nvSpPr>
          <p:cNvPr id="4" name="Slide Number Placeholder 3"/>
          <p:cNvSpPr>
            <a:spLocks noGrp="1"/>
          </p:cNvSpPr>
          <p:nvPr>
            <p:ph type="sldNum" sz="quarter" idx="10"/>
          </p:nvPr>
        </p:nvSpPr>
        <p:spPr/>
        <p:txBody>
          <a:bodyPr/>
          <a:lstStyle/>
          <a:p>
            <a:fld id="{E7C914BC-1CB9-4574-B7A0-23CF1A9CF8B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D0E4F45-821D-4556-BF0B-87C5562CE9F0}" type="datetimeFigureOut">
              <a:rPr lang="en-US" smtClean="0"/>
              <a:pPr/>
              <a:t>11/4/13</a:t>
            </a:fld>
            <a:endParaRPr lang="en-US"/>
          </a:p>
        </p:txBody>
      </p:sp>
      <p:sp>
        <p:nvSpPr>
          <p:cNvPr id="16" name="Slide Number Placeholder 15"/>
          <p:cNvSpPr>
            <a:spLocks noGrp="1"/>
          </p:cNvSpPr>
          <p:nvPr>
            <p:ph type="sldNum" sz="quarter" idx="11"/>
          </p:nvPr>
        </p:nvSpPr>
        <p:spPr/>
        <p:txBody>
          <a:bodyPr/>
          <a:lstStyle/>
          <a:p>
            <a:fld id="{20267071-E326-42F8-96D1-BEA8BCC2F0A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0E4F45-821D-4556-BF0B-87C5562CE9F0}" type="datetimeFigureOut">
              <a:rPr lang="en-US" smtClean="0"/>
              <a:pPr/>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67071-E326-42F8-96D1-BEA8BCC2F0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0E4F45-821D-4556-BF0B-87C5562CE9F0}" type="datetimeFigureOut">
              <a:rPr lang="en-US" smtClean="0"/>
              <a:pPr/>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67071-E326-42F8-96D1-BEA8BCC2F0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D0E4F45-821D-4556-BF0B-87C5562CE9F0}" type="datetimeFigureOut">
              <a:rPr lang="en-US" smtClean="0"/>
              <a:pPr/>
              <a:t>11/4/13</a:t>
            </a:fld>
            <a:endParaRPr lang="en-US"/>
          </a:p>
        </p:txBody>
      </p:sp>
      <p:sp>
        <p:nvSpPr>
          <p:cNvPr id="15" name="Slide Number Placeholder 14"/>
          <p:cNvSpPr>
            <a:spLocks noGrp="1"/>
          </p:cNvSpPr>
          <p:nvPr>
            <p:ph type="sldNum" sz="quarter" idx="15"/>
          </p:nvPr>
        </p:nvSpPr>
        <p:spPr/>
        <p:txBody>
          <a:bodyPr/>
          <a:lstStyle>
            <a:lvl1pPr algn="ctr">
              <a:defRPr/>
            </a:lvl1pPr>
          </a:lstStyle>
          <a:p>
            <a:fld id="{20267071-E326-42F8-96D1-BEA8BCC2F0A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0E4F45-821D-4556-BF0B-87C5562CE9F0}" type="datetimeFigureOut">
              <a:rPr lang="en-US" smtClean="0"/>
              <a:pPr/>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67071-E326-42F8-96D1-BEA8BCC2F0A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0E4F45-821D-4556-BF0B-87C5562CE9F0}" type="datetimeFigureOut">
              <a:rPr lang="en-US" smtClean="0"/>
              <a:pPr/>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67071-E326-42F8-96D1-BEA8BCC2F0A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0267071-E326-42F8-96D1-BEA8BCC2F0A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D0E4F45-821D-4556-BF0B-87C5562CE9F0}" type="datetimeFigureOut">
              <a:rPr lang="en-US" smtClean="0"/>
              <a:pPr/>
              <a:t>11/4/13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0E4F45-821D-4556-BF0B-87C5562CE9F0}" type="datetimeFigureOut">
              <a:rPr lang="en-US" smtClean="0"/>
              <a:pPr/>
              <a:t>11/4/13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67071-E326-42F8-96D1-BEA8BCC2F0A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E4F45-821D-4556-BF0B-87C5562CE9F0}" type="datetimeFigureOut">
              <a:rPr lang="en-US" smtClean="0"/>
              <a:pPr/>
              <a:t>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67071-E326-42F8-96D1-BEA8BCC2F0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D0E4F45-821D-4556-BF0B-87C5562CE9F0}" type="datetimeFigureOut">
              <a:rPr lang="en-US" smtClean="0"/>
              <a:pPr/>
              <a:t>11/4/13</a:t>
            </a:fld>
            <a:endParaRPr lang="en-US"/>
          </a:p>
        </p:txBody>
      </p:sp>
      <p:sp>
        <p:nvSpPr>
          <p:cNvPr id="9" name="Slide Number Placeholder 8"/>
          <p:cNvSpPr>
            <a:spLocks noGrp="1"/>
          </p:cNvSpPr>
          <p:nvPr>
            <p:ph type="sldNum" sz="quarter" idx="15"/>
          </p:nvPr>
        </p:nvSpPr>
        <p:spPr/>
        <p:txBody>
          <a:bodyPr/>
          <a:lstStyle/>
          <a:p>
            <a:fld id="{20267071-E326-42F8-96D1-BEA8BCC2F0A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D0E4F45-821D-4556-BF0B-87C5562CE9F0}" type="datetimeFigureOut">
              <a:rPr lang="en-US" smtClean="0"/>
              <a:pPr/>
              <a:t>11/4/13</a:t>
            </a:fld>
            <a:endParaRPr lang="en-US"/>
          </a:p>
        </p:txBody>
      </p:sp>
      <p:sp>
        <p:nvSpPr>
          <p:cNvPr id="9" name="Slide Number Placeholder 8"/>
          <p:cNvSpPr>
            <a:spLocks noGrp="1"/>
          </p:cNvSpPr>
          <p:nvPr>
            <p:ph type="sldNum" sz="quarter" idx="11"/>
          </p:nvPr>
        </p:nvSpPr>
        <p:spPr/>
        <p:txBody>
          <a:bodyPr/>
          <a:lstStyle/>
          <a:p>
            <a:fld id="{20267071-E326-42F8-96D1-BEA8BCC2F0A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D0E4F45-821D-4556-BF0B-87C5562CE9F0}" type="datetimeFigureOut">
              <a:rPr lang="en-US" smtClean="0"/>
              <a:pPr/>
              <a:t>11/4/13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0267071-E326-42F8-96D1-BEA8BCC2F0A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3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asis.org/gallery3/index.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3000" b="1" i="1" dirty="0" smtClean="0"/>
              <a:t>Digitizing the ASIST Photographic Record</a:t>
            </a:r>
          </a:p>
          <a:p>
            <a:r>
              <a:rPr lang="en-US" i="1" dirty="0" smtClean="0"/>
              <a:t>Trudi Bellardo Hahn</a:t>
            </a:r>
          </a:p>
          <a:p>
            <a:r>
              <a:rPr lang="en-US" i="1" dirty="0" smtClean="0"/>
              <a:t>November 4, 2013</a:t>
            </a:r>
            <a:endParaRPr lang="en-US" dirty="0" smtClean="0"/>
          </a:p>
          <a:p>
            <a:r>
              <a:rPr lang="en-US" dirty="0" smtClean="0"/>
              <a:t> </a:t>
            </a:r>
          </a:p>
          <a:p>
            <a:endParaRPr lang="en-US" dirty="0"/>
          </a:p>
        </p:txBody>
      </p:sp>
      <p:sp>
        <p:nvSpPr>
          <p:cNvPr id="4" name="Title 3"/>
          <p:cNvSpPr>
            <a:spLocks noGrp="1"/>
          </p:cNvSpPr>
          <p:nvPr>
            <p:ph type="ctrTitle"/>
          </p:nvPr>
        </p:nvSpPr>
        <p:spPr/>
        <p:txBody>
          <a:bodyPr/>
          <a:lstStyle/>
          <a:p>
            <a:r>
              <a:rPr lang="en-US" sz="3600" dirty="0" smtClean="0"/>
              <a:t>Preserving and Accessing the History of ASIST and Information Science </a:t>
            </a:r>
            <a:br>
              <a:rPr lang="en-US" sz="3600" dirty="0" smtClean="0"/>
            </a:b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normAutofit/>
          </a:bodyPr>
          <a:lstStyle/>
          <a:p>
            <a:r>
              <a:rPr lang="en-US" sz="3200" dirty="0" smtClean="0"/>
              <a:t>Remember when political leaders came to ASIS?</a:t>
            </a:r>
            <a:endParaRPr lang="en-US" sz="3200" dirty="0"/>
          </a:p>
        </p:txBody>
      </p:sp>
      <p:pic>
        <p:nvPicPr>
          <p:cNvPr id="57346" name="Picture 2" descr="C:\Users\Dm4\Desktop\Humphrey.jpg"/>
          <p:cNvPicPr>
            <a:picLocks noGrp="1" noChangeAspect="1" noChangeArrowheads="1"/>
          </p:cNvPicPr>
          <p:nvPr>
            <p:ph idx="1"/>
          </p:nvPr>
        </p:nvPicPr>
        <p:blipFill>
          <a:blip r:embed="rId3" cstate="print"/>
          <a:srcRect/>
          <a:stretch>
            <a:fillRect/>
          </a:stretch>
        </p:blipFill>
        <p:spPr bwMode="auto">
          <a:xfrm>
            <a:off x="228600" y="1295400"/>
            <a:ext cx="3352800" cy="2156968"/>
          </a:xfrm>
          <a:prstGeom prst="rect">
            <a:avLst/>
          </a:prstGeom>
          <a:noFill/>
        </p:spPr>
      </p:pic>
      <p:pic>
        <p:nvPicPr>
          <p:cNvPr id="57347" name="Picture 3" descr="C:\Users\Dm4\Desktop\Humphrey1969.jpg"/>
          <p:cNvPicPr>
            <a:picLocks noChangeAspect="1" noChangeArrowheads="1"/>
          </p:cNvPicPr>
          <p:nvPr/>
        </p:nvPicPr>
        <p:blipFill>
          <a:blip r:embed="rId4" cstate="print"/>
          <a:srcRect/>
          <a:stretch>
            <a:fillRect/>
          </a:stretch>
        </p:blipFill>
        <p:spPr bwMode="auto">
          <a:xfrm>
            <a:off x="304800" y="3581400"/>
            <a:ext cx="3581400" cy="2865120"/>
          </a:xfrm>
          <a:prstGeom prst="rect">
            <a:avLst/>
          </a:prstGeom>
          <a:noFill/>
        </p:spPr>
      </p:pic>
      <p:pic>
        <p:nvPicPr>
          <p:cNvPr id="57350" name="Picture 6" descr="C:\Users\Dm4\Desktop\AlGore.jpg"/>
          <p:cNvPicPr>
            <a:picLocks noChangeAspect="1" noChangeArrowheads="1"/>
          </p:cNvPicPr>
          <p:nvPr/>
        </p:nvPicPr>
        <p:blipFill>
          <a:blip r:embed="rId5" cstate="print"/>
          <a:srcRect/>
          <a:stretch>
            <a:fillRect/>
          </a:stretch>
        </p:blipFill>
        <p:spPr bwMode="auto">
          <a:xfrm>
            <a:off x="4038600" y="3962400"/>
            <a:ext cx="3810000" cy="2762250"/>
          </a:xfrm>
          <a:prstGeom prst="rect">
            <a:avLst/>
          </a:prstGeom>
          <a:noFill/>
        </p:spPr>
      </p:pic>
      <p:pic>
        <p:nvPicPr>
          <p:cNvPr id="57349" name="Picture 5" descr="C:\Users\Dm4\Desktop\Kennedy1975.jpg"/>
          <p:cNvPicPr>
            <a:picLocks noChangeAspect="1" noChangeArrowheads="1"/>
          </p:cNvPicPr>
          <p:nvPr/>
        </p:nvPicPr>
        <p:blipFill>
          <a:blip r:embed="rId6" cstate="print"/>
          <a:srcRect/>
          <a:stretch>
            <a:fillRect/>
          </a:stretch>
        </p:blipFill>
        <p:spPr bwMode="auto">
          <a:xfrm>
            <a:off x="5562600" y="1676400"/>
            <a:ext cx="3753134" cy="2514600"/>
          </a:xfrm>
          <a:prstGeom prst="rect">
            <a:avLst/>
          </a:prstGeom>
          <a:noFill/>
        </p:spPr>
      </p:pic>
      <p:pic>
        <p:nvPicPr>
          <p:cNvPr id="57348" name="Picture 4" descr="C:\Users\Dm4\Desktop\Humphrey,Atherton.jpg"/>
          <p:cNvPicPr>
            <a:picLocks noChangeAspect="1" noChangeArrowheads="1"/>
          </p:cNvPicPr>
          <p:nvPr/>
        </p:nvPicPr>
        <p:blipFill>
          <a:blip r:embed="rId7" cstate="print"/>
          <a:srcRect/>
          <a:stretch>
            <a:fillRect/>
          </a:stretch>
        </p:blipFill>
        <p:spPr bwMode="auto">
          <a:xfrm>
            <a:off x="3657600" y="1447800"/>
            <a:ext cx="2426752" cy="190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graphicFrame>
        <p:nvGraphicFramePr>
          <p:cNvPr id="24578" name="Object 2"/>
          <p:cNvGraphicFramePr>
            <a:graphicFrameLocks noChangeAspect="1"/>
          </p:cNvGraphicFramePr>
          <p:nvPr/>
        </p:nvGraphicFramePr>
        <p:xfrm>
          <a:off x="1600200" y="-1"/>
          <a:ext cx="5715000" cy="7396562"/>
        </p:xfrm>
        <a:graphic>
          <a:graphicData uri="http://schemas.openxmlformats.org/presentationml/2006/ole">
            <mc:AlternateContent xmlns:mc="http://schemas.openxmlformats.org/markup-compatibility/2006">
              <mc:Choice xmlns:v="urn:schemas-microsoft-com:vml" Requires="v">
                <p:oleObj spid="_x0000_s24600" name="Acrobat Document" r:id="rId4" imgW="5829194" imgH="7543564" progId="AcroExch.Document.7">
                  <p:embed/>
                </p:oleObj>
              </mc:Choice>
              <mc:Fallback>
                <p:oleObj name="Acrobat Document" r:id="rId4" imgW="5829194" imgH="7543564" progId="AcroExch.Document.7">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
                        <a:ext cx="5715000" cy="739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WatsonDavis.png"/>
          <p:cNvPicPr>
            <a:picLocks noGrp="1" noChangeAspect="1"/>
          </p:cNvPicPr>
          <p:nvPr>
            <p:ph idx="1"/>
          </p:nvPr>
        </p:nvPicPr>
        <p:blipFill>
          <a:blip r:embed="rId3" cstate="print">
            <a:extLst>
              <a:ext uri="{28A0092B-C50C-407E-A947-70E740481C1C}">
                <a14:useLocalDpi xmlns:a14="http://schemas.microsoft.com/office/drawing/2010/main" val="0"/>
              </a:ext>
            </a:extLst>
          </a:blip>
          <a:srcRect t="10083" b="10083"/>
          <a:stretch>
            <a:fillRect/>
          </a:stretch>
        </p:blipFill>
        <p:spPr/>
      </p:pic>
      <p:sp>
        <p:nvSpPr>
          <p:cNvPr id="3" name="Title 2"/>
          <p:cNvSpPr>
            <a:spLocks noGrp="1"/>
          </p:cNvSpPr>
          <p:nvPr>
            <p:ph type="title"/>
          </p:nvPr>
        </p:nvSpPr>
        <p:spPr/>
        <p:txBody>
          <a:bodyPr/>
          <a:lstStyle/>
          <a:p>
            <a:r>
              <a:rPr lang="en-US" dirty="0" smtClean="0"/>
              <a:t>Watson Davis, founder of ADI</a:t>
            </a:r>
            <a:endParaRPr lang="en-US" dirty="0"/>
          </a:p>
        </p:txBody>
      </p:sp>
    </p:spTree>
    <p:extLst>
      <p:ext uri="{BB962C8B-B14F-4D97-AF65-F5344CB8AC3E}">
        <p14:creationId xmlns:p14="http://schemas.microsoft.com/office/powerpoint/2010/main" val="31483546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Dale Baker, Gerard </a:t>
            </a:r>
            <a:r>
              <a:rPr lang="en-US" dirty="0" err="1" smtClean="0"/>
              <a:t>Platau</a:t>
            </a:r>
            <a:endParaRPr lang="en-US" dirty="0"/>
          </a:p>
        </p:txBody>
      </p:sp>
      <p:pic>
        <p:nvPicPr>
          <p:cNvPr id="25602" name="Picture 2" descr="C:\Users\Dm4\Desktop\Dale Baker.jpg"/>
          <p:cNvPicPr>
            <a:picLocks noGrp="1" noChangeAspect="1" noChangeArrowheads="1"/>
          </p:cNvPicPr>
          <p:nvPr>
            <p:ph idx="1"/>
          </p:nvPr>
        </p:nvPicPr>
        <p:blipFill>
          <a:blip r:embed="rId3" cstate="print"/>
          <a:srcRect/>
          <a:stretch>
            <a:fillRect/>
          </a:stretch>
        </p:blipFill>
        <p:spPr bwMode="auto">
          <a:xfrm>
            <a:off x="914400" y="1584738"/>
            <a:ext cx="3165348" cy="4587461"/>
          </a:xfrm>
          <a:prstGeom prst="rect">
            <a:avLst/>
          </a:prstGeom>
          <a:noFill/>
        </p:spPr>
      </p:pic>
      <p:pic>
        <p:nvPicPr>
          <p:cNvPr id="25603" name="Picture 3" descr="C:\Users\Dm4\Desktop\Platau.jpg"/>
          <p:cNvPicPr>
            <a:picLocks noChangeAspect="1" noChangeArrowheads="1"/>
          </p:cNvPicPr>
          <p:nvPr/>
        </p:nvPicPr>
        <p:blipFill>
          <a:blip r:embed="rId4" cstate="print"/>
          <a:srcRect/>
          <a:stretch>
            <a:fillRect/>
          </a:stretch>
        </p:blipFill>
        <p:spPr bwMode="auto">
          <a:xfrm>
            <a:off x="4572000" y="1546334"/>
            <a:ext cx="3581400" cy="463112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Burton W. </a:t>
            </a:r>
            <a:r>
              <a:rPr lang="en-US" dirty="0" err="1" smtClean="0"/>
              <a:t>Adkinson</a:t>
            </a:r>
            <a:r>
              <a:rPr lang="en-US" dirty="0" smtClean="0"/>
              <a:t> and Bernard Fry</a:t>
            </a:r>
            <a:endParaRPr lang="en-US" dirty="0"/>
          </a:p>
        </p:txBody>
      </p:sp>
      <p:pic>
        <p:nvPicPr>
          <p:cNvPr id="26626" name="Picture 2" descr="C:\Users\Dm4\Desktop\Adkinson_Burton.jpg"/>
          <p:cNvPicPr>
            <a:picLocks noGrp="1" noChangeAspect="1" noChangeArrowheads="1"/>
          </p:cNvPicPr>
          <p:nvPr>
            <p:ph idx="1"/>
          </p:nvPr>
        </p:nvPicPr>
        <p:blipFill>
          <a:blip r:embed="rId3" cstate="print"/>
          <a:srcRect/>
          <a:stretch>
            <a:fillRect/>
          </a:stretch>
        </p:blipFill>
        <p:spPr bwMode="auto">
          <a:xfrm>
            <a:off x="762000" y="1600200"/>
            <a:ext cx="2968752" cy="4123267"/>
          </a:xfrm>
          <a:prstGeom prst="rect">
            <a:avLst/>
          </a:prstGeom>
          <a:noFill/>
        </p:spPr>
      </p:pic>
      <p:pic>
        <p:nvPicPr>
          <p:cNvPr id="26627" name="Picture 3" descr="C:\Users\Dm4\Desktop\BernieFry.jpg"/>
          <p:cNvPicPr>
            <a:picLocks noChangeAspect="1" noChangeArrowheads="1"/>
          </p:cNvPicPr>
          <p:nvPr/>
        </p:nvPicPr>
        <p:blipFill>
          <a:blip r:embed="rId4" cstate="print"/>
          <a:srcRect/>
          <a:stretch>
            <a:fillRect/>
          </a:stretch>
        </p:blipFill>
        <p:spPr bwMode="auto">
          <a:xfrm>
            <a:off x="4625340" y="1600200"/>
            <a:ext cx="2922270" cy="417467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Robert A. </a:t>
            </a:r>
            <a:r>
              <a:rPr lang="en-US" dirty="0" err="1" smtClean="0"/>
              <a:t>Fairthorne</a:t>
            </a:r>
            <a:r>
              <a:rPr lang="en-US" dirty="0" smtClean="0"/>
              <a:t>, Gerard Salton, Ralph R. Shaw, Jesse Shera</a:t>
            </a:r>
            <a:endParaRPr lang="en-US" dirty="0"/>
          </a:p>
        </p:txBody>
      </p:sp>
      <p:pic>
        <p:nvPicPr>
          <p:cNvPr id="27650" name="Picture 2" descr="C:\Users\Dm4\Desktop\shera.jpg"/>
          <p:cNvPicPr>
            <a:picLocks noGrp="1" noChangeAspect="1" noChangeArrowheads="1"/>
          </p:cNvPicPr>
          <p:nvPr>
            <p:ph idx="1"/>
          </p:nvPr>
        </p:nvPicPr>
        <p:blipFill>
          <a:blip r:embed="rId3" cstate="print"/>
          <a:srcRect/>
          <a:stretch>
            <a:fillRect/>
          </a:stretch>
        </p:blipFill>
        <p:spPr bwMode="auto">
          <a:xfrm>
            <a:off x="5562600" y="2389742"/>
            <a:ext cx="3333750" cy="4016566"/>
          </a:xfrm>
          <a:prstGeom prst="rect">
            <a:avLst/>
          </a:prstGeom>
          <a:noFill/>
        </p:spPr>
      </p:pic>
      <p:pic>
        <p:nvPicPr>
          <p:cNvPr id="27651" name="Picture 3" descr="C:\Users\Dm4\Desktop\Fairthorne.jpg"/>
          <p:cNvPicPr>
            <a:picLocks noChangeAspect="1" noChangeArrowheads="1"/>
          </p:cNvPicPr>
          <p:nvPr/>
        </p:nvPicPr>
        <p:blipFill>
          <a:blip r:embed="rId4" cstate="print"/>
          <a:srcRect/>
          <a:stretch>
            <a:fillRect/>
          </a:stretch>
        </p:blipFill>
        <p:spPr bwMode="auto">
          <a:xfrm>
            <a:off x="2438400" y="1371600"/>
            <a:ext cx="3276600" cy="2015109"/>
          </a:xfrm>
          <a:prstGeom prst="rect">
            <a:avLst/>
          </a:prstGeom>
          <a:noFill/>
        </p:spPr>
      </p:pic>
      <p:pic>
        <p:nvPicPr>
          <p:cNvPr id="27652" name="Picture 4" descr="C:\Users\Dm4\Desktop\Salton.jpg"/>
          <p:cNvPicPr>
            <a:picLocks noChangeAspect="1" noChangeArrowheads="1"/>
          </p:cNvPicPr>
          <p:nvPr/>
        </p:nvPicPr>
        <p:blipFill>
          <a:blip r:embed="rId5" cstate="print"/>
          <a:srcRect/>
          <a:stretch>
            <a:fillRect/>
          </a:stretch>
        </p:blipFill>
        <p:spPr bwMode="auto">
          <a:xfrm>
            <a:off x="228600" y="2667000"/>
            <a:ext cx="2557272" cy="3551767"/>
          </a:xfrm>
          <a:prstGeom prst="rect">
            <a:avLst/>
          </a:prstGeom>
          <a:noFill/>
        </p:spPr>
      </p:pic>
      <p:pic>
        <p:nvPicPr>
          <p:cNvPr id="27653" name="Picture 5" descr="C:\Users\Dm4\AppData\Local\Microsoft\Windows\Temporary Internet Files\Content.IE5\I9PS4F60\MP900422771[1].jpg"/>
          <p:cNvPicPr>
            <a:picLocks noChangeAspect="1" noChangeArrowheads="1"/>
          </p:cNvPicPr>
          <p:nvPr/>
        </p:nvPicPr>
        <p:blipFill>
          <a:blip r:embed="rId6" cstate="print"/>
          <a:srcRect/>
          <a:stretch>
            <a:fillRect/>
          </a:stretch>
        </p:blipFill>
        <p:spPr bwMode="auto">
          <a:xfrm rot="663738">
            <a:off x="3276600" y="4114800"/>
            <a:ext cx="1600200" cy="1600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Saul &amp; Mary </a:t>
            </a:r>
            <a:r>
              <a:rPr lang="en-US" dirty="0" err="1" smtClean="0"/>
              <a:t>Herner</a:t>
            </a:r>
            <a:r>
              <a:rPr lang="en-US" dirty="0" smtClean="0"/>
              <a:t>, Calvin </a:t>
            </a:r>
            <a:r>
              <a:rPr lang="en-US" dirty="0" err="1" smtClean="0"/>
              <a:t>Mooers</a:t>
            </a:r>
            <a:r>
              <a:rPr lang="en-US" dirty="0" smtClean="0"/>
              <a:t>, Simon Newman, Claire K. Schultz</a:t>
            </a:r>
            <a:endParaRPr lang="en-US" dirty="0"/>
          </a:p>
        </p:txBody>
      </p:sp>
      <p:pic>
        <p:nvPicPr>
          <p:cNvPr id="28674" name="Picture 2" descr="C:\Users\Dm4\Desktop\maryHerner.jpg"/>
          <p:cNvPicPr>
            <a:picLocks noGrp="1" noChangeAspect="1" noChangeArrowheads="1"/>
          </p:cNvPicPr>
          <p:nvPr>
            <p:ph idx="1"/>
          </p:nvPr>
        </p:nvPicPr>
        <p:blipFill>
          <a:blip r:embed="rId3" cstate="print"/>
          <a:srcRect/>
          <a:stretch>
            <a:fillRect/>
          </a:stretch>
        </p:blipFill>
        <p:spPr bwMode="auto">
          <a:xfrm rot="21408681">
            <a:off x="457200" y="2123090"/>
            <a:ext cx="2438400" cy="3363310"/>
          </a:xfrm>
          <a:prstGeom prst="rect">
            <a:avLst/>
          </a:prstGeom>
          <a:noFill/>
        </p:spPr>
      </p:pic>
      <p:pic>
        <p:nvPicPr>
          <p:cNvPr id="28675" name="Picture 3" descr="C:\Users\Dm4\Desktop\SiNewman.jpg"/>
          <p:cNvPicPr>
            <a:picLocks noChangeAspect="1" noChangeArrowheads="1"/>
          </p:cNvPicPr>
          <p:nvPr/>
        </p:nvPicPr>
        <p:blipFill>
          <a:blip r:embed="rId4" cstate="print"/>
          <a:srcRect/>
          <a:stretch>
            <a:fillRect/>
          </a:stretch>
        </p:blipFill>
        <p:spPr bwMode="auto">
          <a:xfrm rot="248002">
            <a:off x="6019800" y="1981200"/>
            <a:ext cx="2599563" cy="4126290"/>
          </a:xfrm>
          <a:prstGeom prst="rect">
            <a:avLst/>
          </a:prstGeom>
          <a:noFill/>
        </p:spPr>
      </p:pic>
      <p:pic>
        <p:nvPicPr>
          <p:cNvPr id="28676" name="Picture 4" descr="C:\Users\Dm4\Desktop\Mooers.jpg"/>
          <p:cNvPicPr>
            <a:picLocks noChangeAspect="1" noChangeArrowheads="1"/>
          </p:cNvPicPr>
          <p:nvPr/>
        </p:nvPicPr>
        <p:blipFill>
          <a:blip r:embed="rId5" cstate="print"/>
          <a:srcRect/>
          <a:stretch>
            <a:fillRect/>
          </a:stretch>
        </p:blipFill>
        <p:spPr bwMode="auto">
          <a:xfrm rot="21398484">
            <a:off x="3048000" y="1376172"/>
            <a:ext cx="2362200" cy="2291334"/>
          </a:xfrm>
          <a:prstGeom prst="rect">
            <a:avLst/>
          </a:prstGeom>
          <a:noFill/>
        </p:spPr>
      </p:pic>
      <p:pic>
        <p:nvPicPr>
          <p:cNvPr id="28678" name="Picture 6" descr="Schultz, Claire K. , 1961"/>
          <p:cNvPicPr>
            <a:picLocks noChangeAspect="1" noChangeArrowheads="1"/>
          </p:cNvPicPr>
          <p:nvPr/>
        </p:nvPicPr>
        <p:blipFill>
          <a:blip r:embed="rId6" cstate="print"/>
          <a:srcRect/>
          <a:stretch>
            <a:fillRect/>
          </a:stretch>
        </p:blipFill>
        <p:spPr bwMode="auto">
          <a:xfrm rot="189355">
            <a:off x="3352800" y="3733800"/>
            <a:ext cx="2343150" cy="28230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Harold </a:t>
            </a:r>
            <a:r>
              <a:rPr lang="en-US" dirty="0" err="1" smtClean="0"/>
              <a:t>Borko</a:t>
            </a:r>
            <a:r>
              <a:rPr lang="en-US" dirty="0" smtClean="0"/>
              <a:t>, Ben-Ami </a:t>
            </a:r>
            <a:r>
              <a:rPr lang="en-US" dirty="0" err="1" smtClean="0"/>
              <a:t>Lipetz</a:t>
            </a:r>
            <a:r>
              <a:rPr lang="en-US" dirty="0" smtClean="0"/>
              <a:t>, Winifred Sewell</a:t>
            </a:r>
            <a:endParaRPr lang="en-US" dirty="0"/>
          </a:p>
        </p:txBody>
      </p:sp>
      <p:pic>
        <p:nvPicPr>
          <p:cNvPr id="40962" name="Picture 2" descr="C:\Users\Dm4\Desktop\Borko.jpg"/>
          <p:cNvPicPr>
            <a:picLocks noGrp="1" noChangeAspect="1" noChangeArrowheads="1"/>
          </p:cNvPicPr>
          <p:nvPr>
            <p:ph idx="1"/>
          </p:nvPr>
        </p:nvPicPr>
        <p:blipFill>
          <a:blip r:embed="rId3" cstate="print"/>
          <a:srcRect/>
          <a:stretch>
            <a:fillRect/>
          </a:stretch>
        </p:blipFill>
        <p:spPr bwMode="auto">
          <a:xfrm>
            <a:off x="304800" y="1905000"/>
            <a:ext cx="2219325" cy="3239891"/>
          </a:xfrm>
          <a:prstGeom prst="rect">
            <a:avLst/>
          </a:prstGeom>
          <a:noFill/>
        </p:spPr>
      </p:pic>
      <p:pic>
        <p:nvPicPr>
          <p:cNvPr id="40963" name="Picture 3" descr="C:\Users\Dm4\Desktop\sewell.jpg"/>
          <p:cNvPicPr>
            <a:picLocks noChangeAspect="1" noChangeArrowheads="1"/>
          </p:cNvPicPr>
          <p:nvPr/>
        </p:nvPicPr>
        <p:blipFill>
          <a:blip r:embed="rId4" cstate="print"/>
          <a:srcRect/>
          <a:stretch>
            <a:fillRect/>
          </a:stretch>
        </p:blipFill>
        <p:spPr bwMode="auto">
          <a:xfrm>
            <a:off x="6248400" y="2362200"/>
            <a:ext cx="2542032" cy="3657600"/>
          </a:xfrm>
          <a:prstGeom prst="rect">
            <a:avLst/>
          </a:prstGeom>
          <a:noFill/>
        </p:spPr>
      </p:pic>
      <p:pic>
        <p:nvPicPr>
          <p:cNvPr id="40964" name="Picture 4" descr="C:\Users\Dm4\Desktop\Lipetz.jpg"/>
          <p:cNvPicPr>
            <a:picLocks noChangeAspect="1" noChangeArrowheads="1"/>
          </p:cNvPicPr>
          <p:nvPr/>
        </p:nvPicPr>
        <p:blipFill>
          <a:blip r:embed="rId5" cstate="print"/>
          <a:srcRect/>
          <a:stretch>
            <a:fillRect/>
          </a:stretch>
        </p:blipFill>
        <p:spPr bwMode="auto">
          <a:xfrm>
            <a:off x="2819400" y="1066800"/>
            <a:ext cx="3200400" cy="389501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Scott Adams, Frederick </a:t>
            </a:r>
            <a:r>
              <a:rPr lang="en-US" sz="3200" dirty="0" err="1" smtClean="0"/>
              <a:t>Kilgour</a:t>
            </a:r>
            <a:r>
              <a:rPr lang="en-US" sz="3200" dirty="0" smtClean="0"/>
              <a:t>, Phyllis Richmond, Gerald </a:t>
            </a:r>
            <a:r>
              <a:rPr lang="en-US" sz="3200" dirty="0" err="1" smtClean="0"/>
              <a:t>Sophar</a:t>
            </a:r>
            <a:r>
              <a:rPr lang="en-US" sz="3200" dirty="0" smtClean="0"/>
              <a:t>, Herbert S. White</a:t>
            </a:r>
            <a:endParaRPr lang="en-US" sz="3200" dirty="0"/>
          </a:p>
        </p:txBody>
      </p:sp>
      <p:pic>
        <p:nvPicPr>
          <p:cNvPr id="5" name="Picture 4"/>
          <p:cNvPicPr>
            <a:picLocks noChangeAspect="1"/>
          </p:cNvPicPr>
          <p:nvPr/>
        </p:nvPicPr>
        <p:blipFill>
          <a:blip r:embed="rId3" cstate="print"/>
          <a:stretch>
            <a:fillRect/>
          </a:stretch>
        </p:blipFill>
        <p:spPr>
          <a:xfrm>
            <a:off x="304800" y="2286000"/>
            <a:ext cx="2312894" cy="2895600"/>
          </a:xfrm>
          <a:prstGeom prst="rect">
            <a:avLst/>
          </a:prstGeom>
        </p:spPr>
      </p:pic>
      <p:pic>
        <p:nvPicPr>
          <p:cNvPr id="7" name="Picture 6"/>
          <p:cNvPicPr>
            <a:picLocks noChangeAspect="1"/>
          </p:cNvPicPr>
          <p:nvPr/>
        </p:nvPicPr>
        <p:blipFill>
          <a:blip r:embed="rId4" cstate="print"/>
          <a:stretch>
            <a:fillRect/>
          </a:stretch>
        </p:blipFill>
        <p:spPr>
          <a:xfrm>
            <a:off x="2819400" y="1524000"/>
            <a:ext cx="3200400" cy="2320290"/>
          </a:xfrm>
          <a:prstGeom prst="rect">
            <a:avLst/>
          </a:prstGeom>
        </p:spPr>
      </p:pic>
      <p:pic>
        <p:nvPicPr>
          <p:cNvPr id="8" name="Picture 7"/>
          <p:cNvPicPr>
            <a:picLocks noChangeAspect="1"/>
          </p:cNvPicPr>
          <p:nvPr/>
        </p:nvPicPr>
        <p:blipFill>
          <a:blip r:embed="rId5" cstate="print"/>
          <a:stretch>
            <a:fillRect/>
          </a:stretch>
        </p:blipFill>
        <p:spPr>
          <a:xfrm>
            <a:off x="6781800" y="1524000"/>
            <a:ext cx="1841500" cy="2540000"/>
          </a:xfrm>
          <a:prstGeom prst="rect">
            <a:avLst/>
          </a:prstGeom>
        </p:spPr>
      </p:pic>
      <p:pic>
        <p:nvPicPr>
          <p:cNvPr id="9" name="Picture 8"/>
          <p:cNvPicPr>
            <a:picLocks noChangeAspect="1"/>
          </p:cNvPicPr>
          <p:nvPr/>
        </p:nvPicPr>
        <p:blipFill>
          <a:blip r:embed="rId6" cstate="print"/>
          <a:stretch>
            <a:fillRect/>
          </a:stretch>
        </p:blipFill>
        <p:spPr>
          <a:xfrm>
            <a:off x="4953000" y="4038600"/>
            <a:ext cx="1943100" cy="2540000"/>
          </a:xfrm>
          <a:prstGeom prst="rect">
            <a:avLst/>
          </a:prstGeom>
        </p:spPr>
      </p:pic>
      <p:pic>
        <p:nvPicPr>
          <p:cNvPr id="11" name="Picture 10"/>
          <p:cNvPicPr>
            <a:picLocks noChangeAspect="1"/>
          </p:cNvPicPr>
          <p:nvPr/>
        </p:nvPicPr>
        <p:blipFill>
          <a:blip r:embed="rId7" cstate="print"/>
          <a:stretch>
            <a:fillRect/>
          </a:stretch>
        </p:blipFill>
        <p:spPr>
          <a:xfrm>
            <a:off x="2743200" y="4038600"/>
            <a:ext cx="1905000" cy="25231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Art Elias, Luther Evans, Harold Wooster</a:t>
            </a:r>
            <a:endParaRPr lang="en-US" dirty="0"/>
          </a:p>
        </p:txBody>
      </p:sp>
      <p:pic>
        <p:nvPicPr>
          <p:cNvPr id="56322" name="Picture 2" descr="C:\Users\Dm4\Desktop\ArtElias.jpg"/>
          <p:cNvPicPr>
            <a:picLocks noGrp="1" noChangeAspect="1" noChangeArrowheads="1"/>
          </p:cNvPicPr>
          <p:nvPr>
            <p:ph idx="1"/>
          </p:nvPr>
        </p:nvPicPr>
        <p:blipFill>
          <a:blip r:embed="rId3" cstate="print"/>
          <a:srcRect/>
          <a:stretch>
            <a:fillRect/>
          </a:stretch>
        </p:blipFill>
        <p:spPr bwMode="auto">
          <a:xfrm>
            <a:off x="0" y="1600200"/>
            <a:ext cx="3200400" cy="4445000"/>
          </a:xfrm>
          <a:prstGeom prst="rect">
            <a:avLst/>
          </a:prstGeom>
          <a:noFill/>
        </p:spPr>
      </p:pic>
      <p:pic>
        <p:nvPicPr>
          <p:cNvPr id="56323" name="Picture 3" descr="C:\Users\Dm4\Desktop\LutherEvans.jpg"/>
          <p:cNvPicPr>
            <a:picLocks noChangeAspect="1" noChangeArrowheads="1"/>
          </p:cNvPicPr>
          <p:nvPr/>
        </p:nvPicPr>
        <p:blipFill>
          <a:blip r:embed="rId4" cstate="print"/>
          <a:srcRect/>
          <a:stretch>
            <a:fillRect/>
          </a:stretch>
        </p:blipFill>
        <p:spPr bwMode="auto">
          <a:xfrm>
            <a:off x="3048000" y="1447800"/>
            <a:ext cx="2948813" cy="4076700"/>
          </a:xfrm>
          <a:prstGeom prst="rect">
            <a:avLst/>
          </a:prstGeom>
          <a:noFill/>
        </p:spPr>
      </p:pic>
      <p:pic>
        <p:nvPicPr>
          <p:cNvPr id="56324" name="Picture 4" descr="C:\Users\Dm4\Desktop\Wooster.jpg"/>
          <p:cNvPicPr>
            <a:picLocks noChangeAspect="1" noChangeArrowheads="1"/>
          </p:cNvPicPr>
          <p:nvPr/>
        </p:nvPicPr>
        <p:blipFill>
          <a:blip r:embed="rId5" cstate="print"/>
          <a:srcRect/>
          <a:stretch>
            <a:fillRect/>
          </a:stretch>
        </p:blipFill>
        <p:spPr bwMode="auto">
          <a:xfrm>
            <a:off x="5943600" y="2546131"/>
            <a:ext cx="3048000" cy="3941379"/>
          </a:xfrm>
          <a:prstGeom prst="rect">
            <a:avLst/>
          </a:prstGeom>
          <a:noFill/>
        </p:spPr>
      </p:pic>
    </p:spTree>
    <p:extLst>
      <p:ext uri="{BB962C8B-B14F-4D97-AF65-F5344CB8AC3E}">
        <p14:creationId xmlns:p14="http://schemas.microsoft.com/office/powerpoint/2010/main" val="29944341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C:\Users\Dm4\AppData\Local\Microsoft\Windows\Temporary Internet Files\Content.IE5\RZOHXIYS\MC900357619[1].wmf"/>
          <p:cNvPicPr>
            <a:picLocks noGrp="1" noChangeAspect="1" noChangeArrowheads="1"/>
          </p:cNvPicPr>
          <p:nvPr>
            <p:ph idx="1"/>
          </p:nvPr>
        </p:nvPicPr>
        <p:blipFill>
          <a:blip r:embed="rId3" cstate="print"/>
          <a:srcRect/>
          <a:stretch>
            <a:fillRect/>
          </a:stretch>
        </p:blipFill>
        <p:spPr bwMode="auto">
          <a:xfrm>
            <a:off x="7162800" y="380999"/>
            <a:ext cx="1745894" cy="2224465"/>
          </a:xfrm>
          <a:prstGeom prst="rect">
            <a:avLst/>
          </a:prstGeom>
          <a:noFill/>
        </p:spPr>
      </p:pic>
      <p:pic>
        <p:nvPicPr>
          <p:cNvPr id="1028" name="Picture 4" descr="John Creps, Trudi Bellardo"/>
          <p:cNvPicPr>
            <a:picLocks noChangeAspect="1" noChangeArrowheads="1"/>
          </p:cNvPicPr>
          <p:nvPr/>
        </p:nvPicPr>
        <p:blipFill>
          <a:blip r:embed="rId4" cstate="print"/>
          <a:srcRect/>
          <a:stretch>
            <a:fillRect/>
          </a:stretch>
        </p:blipFill>
        <p:spPr bwMode="auto">
          <a:xfrm rot="238533">
            <a:off x="3779722" y="2763818"/>
            <a:ext cx="5366448" cy="3756514"/>
          </a:xfrm>
          <a:prstGeom prst="rect">
            <a:avLst/>
          </a:prstGeom>
          <a:noFill/>
        </p:spPr>
      </p:pic>
      <p:pic>
        <p:nvPicPr>
          <p:cNvPr id="1030" name="Picture 6" descr="Ruth Tighe, Charles (Chuck) Davis"/>
          <p:cNvPicPr>
            <a:picLocks noChangeAspect="1" noChangeArrowheads="1"/>
          </p:cNvPicPr>
          <p:nvPr/>
        </p:nvPicPr>
        <p:blipFill>
          <a:blip r:embed="rId5" cstate="print"/>
          <a:srcRect/>
          <a:stretch>
            <a:fillRect/>
          </a:stretch>
        </p:blipFill>
        <p:spPr bwMode="auto">
          <a:xfrm>
            <a:off x="3413108" y="0"/>
            <a:ext cx="3422885" cy="2971800"/>
          </a:xfrm>
          <a:prstGeom prst="rect">
            <a:avLst/>
          </a:prstGeom>
          <a:noFill/>
        </p:spPr>
      </p:pic>
      <p:pic>
        <p:nvPicPr>
          <p:cNvPr id="1032" name="Picture 8" descr="Edward Kazlauskas (USC Dean), Mary Berger"/>
          <p:cNvPicPr>
            <a:picLocks noChangeAspect="1" noChangeArrowheads="1"/>
          </p:cNvPicPr>
          <p:nvPr/>
        </p:nvPicPr>
        <p:blipFill>
          <a:blip r:embed="rId6" cstate="print"/>
          <a:srcRect/>
          <a:stretch>
            <a:fillRect/>
          </a:stretch>
        </p:blipFill>
        <p:spPr bwMode="auto">
          <a:xfrm rot="21228773">
            <a:off x="228600" y="533400"/>
            <a:ext cx="3305175"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57400"/>
            <a:ext cx="8229600" cy="4572000"/>
          </a:xfrm>
        </p:spPr>
        <p:txBody>
          <a:bodyPr/>
          <a:lstStyle/>
          <a:p>
            <a:r>
              <a:rPr lang="en-US" dirty="0" smtClean="0"/>
              <a:t>4% from organizations/associations (Watson Davis)</a:t>
            </a:r>
          </a:p>
          <a:p>
            <a:r>
              <a:rPr lang="en-US" dirty="0" smtClean="0"/>
              <a:t>8% from A&amp; I</a:t>
            </a:r>
          </a:p>
          <a:p>
            <a:r>
              <a:rPr lang="en-US" dirty="0" smtClean="0"/>
              <a:t>8% from government agencies (not federal libs)</a:t>
            </a:r>
          </a:p>
          <a:p>
            <a:r>
              <a:rPr lang="en-US" dirty="0" smtClean="0"/>
              <a:t>15% were academics</a:t>
            </a:r>
          </a:p>
          <a:p>
            <a:r>
              <a:rPr lang="en-US" dirty="0" smtClean="0"/>
              <a:t>31% were librarians</a:t>
            </a:r>
          </a:p>
          <a:p>
            <a:r>
              <a:rPr lang="en-US" dirty="0" smtClean="0"/>
              <a:t>35% from companies or were consultants</a:t>
            </a:r>
          </a:p>
          <a:p>
            <a:endParaRPr lang="en-US" dirty="0" smtClean="0"/>
          </a:p>
          <a:p>
            <a:endParaRPr lang="en-US" dirty="0"/>
          </a:p>
          <a:p>
            <a:endParaRPr lang="en-US" dirty="0"/>
          </a:p>
        </p:txBody>
      </p:sp>
      <p:sp>
        <p:nvSpPr>
          <p:cNvPr id="3" name="Title 2"/>
          <p:cNvSpPr>
            <a:spLocks noGrp="1"/>
          </p:cNvSpPr>
          <p:nvPr>
            <p:ph type="title"/>
          </p:nvPr>
        </p:nvSpPr>
        <p:spPr>
          <a:xfrm>
            <a:off x="533400" y="533400"/>
            <a:ext cx="8229600" cy="1219200"/>
          </a:xfrm>
        </p:spPr>
        <p:txBody>
          <a:bodyPr>
            <a:normAutofit fontScale="90000"/>
          </a:bodyPr>
          <a:lstStyle/>
          <a:p>
            <a:r>
              <a:rPr lang="en-US" dirty="0" smtClean="0"/>
              <a:t>Characteristics of this 1961 sample of 26 </a:t>
            </a:r>
            <a:endParaRPr lang="en-US" dirty="0"/>
          </a:p>
        </p:txBody>
      </p:sp>
    </p:spTree>
    <p:extLst>
      <p:ext uri="{BB962C8B-B14F-4D97-AF65-F5344CB8AC3E}">
        <p14:creationId xmlns:p14="http://schemas.microsoft.com/office/powerpoint/2010/main" val="20657622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charset="2"/>
              <a:buChar char="§"/>
            </a:pPr>
            <a:r>
              <a:rPr lang="en-US" dirty="0"/>
              <a:t>We can be thankful that HQ staff held on to them through many office moves, and bothered to scrawl information on them, or file them in some logical way.</a:t>
            </a:r>
          </a:p>
          <a:p>
            <a:pPr>
              <a:buFont typeface="Wingdings" charset="2"/>
              <a:buChar char="§"/>
            </a:pPr>
            <a:r>
              <a:rPr lang="en-US" dirty="0" smtClean="0"/>
              <a:t>Photos are on the ASIST Web site, behind a password: </a:t>
            </a:r>
            <a:r>
              <a:rPr lang="en-US" dirty="0">
                <a:hlinkClick r:id="rId3"/>
              </a:rPr>
              <a:t>http://www.asis.org/gallery3/index.php</a:t>
            </a:r>
            <a:r>
              <a:rPr lang="en-US" dirty="0" smtClean="0">
                <a:hlinkClick r:id="rId3"/>
              </a:rPr>
              <a:t>/</a:t>
            </a:r>
            <a:endParaRPr lang="en-US" dirty="0" smtClean="0"/>
          </a:p>
          <a:p>
            <a:pPr>
              <a:buFont typeface="Wingdings" charset="2"/>
              <a:buChar char="§"/>
            </a:pPr>
            <a:r>
              <a:rPr lang="en-US" dirty="0"/>
              <a:t>Best access and manipulation is with Chrome browser</a:t>
            </a:r>
          </a:p>
          <a:p>
            <a:pPr>
              <a:buFont typeface="Wingdings" charset="2"/>
              <a:buChar char="§"/>
            </a:pPr>
            <a:r>
              <a:rPr lang="en-US" dirty="0"/>
              <a:t>Gallery3 can be searched by keywords, names</a:t>
            </a:r>
          </a:p>
          <a:p>
            <a:pPr>
              <a:buFont typeface="Wingdings" charset="2"/>
              <a:buChar char="§"/>
            </a:pPr>
            <a:r>
              <a:rPr lang="en-US" dirty="0" smtClean="0"/>
              <a:t>2,626 photos total; more could easily be added. 25 pictures came from the Bentley Library Archives at Michigan.  Are there other sources?</a:t>
            </a:r>
          </a:p>
          <a:p>
            <a:pPr>
              <a:buFont typeface="Wingdings" charset="2"/>
              <a:buChar char="§"/>
            </a:pPr>
            <a:r>
              <a:rPr lang="en-US" dirty="0"/>
              <a:t>Many pictures need more and better metadata</a:t>
            </a:r>
          </a:p>
          <a:p>
            <a:pPr>
              <a:buFont typeface="Wingdings" charset="2"/>
              <a:buChar char="§"/>
            </a:pPr>
            <a:r>
              <a:rPr lang="en-US" b="1" i="1" dirty="0" smtClean="0"/>
              <a:t>What </a:t>
            </a:r>
            <a:r>
              <a:rPr lang="en-US" b="1" i="1" dirty="0"/>
              <a:t>next????</a:t>
            </a:r>
          </a:p>
          <a:p>
            <a:endParaRPr lang="en-US" dirty="0" smtClean="0"/>
          </a:p>
        </p:txBody>
      </p:sp>
      <p:sp>
        <p:nvSpPr>
          <p:cNvPr id="3" name="Title 2"/>
          <p:cNvSpPr>
            <a:spLocks noGrp="1"/>
          </p:cNvSpPr>
          <p:nvPr>
            <p:ph type="title"/>
          </p:nvPr>
        </p:nvSpPr>
        <p:spPr/>
        <p:txBody>
          <a:bodyPr/>
          <a:lstStyle/>
          <a:p>
            <a:r>
              <a:rPr lang="en-US" dirty="0" smtClean="0"/>
              <a:t>Where we are</a:t>
            </a:r>
            <a:endParaRPr lang="en-US" dirty="0"/>
          </a:p>
        </p:txBody>
      </p:sp>
    </p:spTree>
    <p:extLst>
      <p:ext uri="{BB962C8B-B14F-4D97-AF65-F5344CB8AC3E}">
        <p14:creationId xmlns:p14="http://schemas.microsoft.com/office/powerpoint/2010/main" val="34085715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8434" name="Picture 2" descr="C:\Users\Dm4\AppData\Local\Microsoft\Windows\Temporary Internet Files\Content.IE5\JCV1RHSM\MC900357795[1].wmf"/>
          <p:cNvPicPr>
            <a:picLocks noGrp="1" noChangeAspect="1" noChangeArrowheads="1"/>
          </p:cNvPicPr>
          <p:nvPr>
            <p:ph idx="1"/>
          </p:nvPr>
        </p:nvPicPr>
        <p:blipFill>
          <a:blip r:embed="rId3" cstate="print"/>
          <a:srcRect/>
          <a:stretch>
            <a:fillRect/>
          </a:stretch>
        </p:blipFill>
        <p:spPr bwMode="auto">
          <a:xfrm rot="361494">
            <a:off x="5563782" y="1905000"/>
            <a:ext cx="2945958" cy="3428085"/>
          </a:xfrm>
          <a:prstGeom prst="rect">
            <a:avLst/>
          </a:prstGeom>
          <a:noFill/>
        </p:spPr>
      </p:pic>
      <p:sp>
        <p:nvSpPr>
          <p:cNvPr id="5" name="Rectangle 4"/>
          <p:cNvSpPr/>
          <p:nvPr/>
        </p:nvSpPr>
        <p:spPr>
          <a:xfrm>
            <a:off x="381000" y="5105400"/>
            <a:ext cx="8305800" cy="892552"/>
          </a:xfrm>
          <a:prstGeom prst="rect">
            <a:avLst/>
          </a:prstGeom>
        </p:spPr>
        <p:txBody>
          <a:bodyPr wrap="square">
            <a:spAutoFit/>
          </a:bodyPr>
          <a:lstStyle/>
          <a:p>
            <a:r>
              <a:rPr lang="en-US" sz="2400" b="1" dirty="0" smtClean="0">
                <a:solidFill>
                  <a:schemeClr val="tx2">
                    <a:lumMod val="90000"/>
                  </a:schemeClr>
                </a:solidFill>
              </a:rPr>
              <a:t>Student Team: </a:t>
            </a:r>
          </a:p>
          <a:p>
            <a:r>
              <a:rPr lang="en-US" sz="2800" dirty="0" smtClean="0"/>
              <a:t>Rashmi </a:t>
            </a:r>
            <a:r>
              <a:rPr lang="en-US" sz="2800" dirty="0"/>
              <a:t>Giri, </a:t>
            </a:r>
            <a:r>
              <a:rPr lang="en-US" sz="2800" dirty="0" err="1"/>
              <a:t>Uchechi</a:t>
            </a:r>
            <a:r>
              <a:rPr lang="en-US" sz="2800" dirty="0"/>
              <a:t> </a:t>
            </a:r>
            <a:r>
              <a:rPr lang="en-US" sz="2800" dirty="0" err="1"/>
              <a:t>Ukomadu</a:t>
            </a:r>
            <a:r>
              <a:rPr lang="en-US" sz="2800" dirty="0"/>
              <a:t> and Eric Licatovich</a:t>
            </a:r>
          </a:p>
        </p:txBody>
      </p:sp>
      <p:sp>
        <p:nvSpPr>
          <p:cNvPr id="6" name="Rectangle 5"/>
          <p:cNvSpPr/>
          <p:nvPr/>
        </p:nvSpPr>
        <p:spPr>
          <a:xfrm>
            <a:off x="533400" y="838200"/>
            <a:ext cx="4876800" cy="4708981"/>
          </a:xfrm>
          <a:prstGeom prst="rect">
            <a:avLst/>
          </a:prstGeom>
        </p:spPr>
        <p:txBody>
          <a:bodyPr wrap="square">
            <a:spAutoFit/>
          </a:bodyPr>
          <a:lstStyle/>
          <a:p>
            <a:r>
              <a:rPr lang="en-US" sz="2800" dirty="0" smtClean="0"/>
              <a:t>We chose </a:t>
            </a:r>
            <a:r>
              <a:rPr lang="en-US" sz="2800" b="1" dirty="0" smtClean="0"/>
              <a:t>Gallery</a:t>
            </a:r>
            <a:r>
              <a:rPr lang="en-US" sz="2800" dirty="0" smtClean="0"/>
              <a:t>, an “open source web based </a:t>
            </a:r>
            <a:r>
              <a:rPr lang="en-US" sz="2800" b="1" dirty="0" smtClean="0"/>
              <a:t>photo album organizer</a:t>
            </a:r>
            <a:r>
              <a:rPr lang="en-US" sz="2800" dirty="0" smtClean="0"/>
              <a:t>. Gallery gives you an intuitive way to blend photo management seamlessly into your own website whether you're running a small personal site or a large community site.”</a:t>
            </a:r>
            <a:br>
              <a:rPr lang="en-US" sz="28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495800"/>
          </a:xfrm>
        </p:spPr>
        <p:txBody>
          <a:bodyPr>
            <a:normAutofit fontScale="85000" lnSpcReduction="20000"/>
          </a:bodyPr>
          <a:lstStyle/>
          <a:p>
            <a:r>
              <a:rPr lang="en-US" dirty="0" smtClean="0"/>
              <a:t>Deliberate </a:t>
            </a:r>
            <a:r>
              <a:rPr lang="en-US" dirty="0"/>
              <a:t>damage </a:t>
            </a:r>
          </a:p>
          <a:p>
            <a:pPr lvl="1"/>
            <a:r>
              <a:rPr lang="en-US" dirty="0" smtClean="0"/>
              <a:t>Holes punched</a:t>
            </a:r>
            <a:endParaRPr lang="en-US" dirty="0"/>
          </a:p>
          <a:p>
            <a:pPr lvl="1"/>
            <a:r>
              <a:rPr lang="en-US" dirty="0" smtClean="0"/>
              <a:t>Names written </a:t>
            </a:r>
            <a:r>
              <a:rPr lang="en-US" dirty="0"/>
              <a:t>on the </a:t>
            </a:r>
            <a:r>
              <a:rPr lang="en-US" dirty="0" smtClean="0"/>
              <a:t>front</a:t>
            </a:r>
            <a:endParaRPr lang="en-US" dirty="0"/>
          </a:p>
          <a:p>
            <a:pPr lvl="1"/>
            <a:r>
              <a:rPr lang="en-US" dirty="0"/>
              <a:t>Red markings for cropping </a:t>
            </a:r>
            <a:r>
              <a:rPr lang="en-US" dirty="0" smtClean="0"/>
              <a:t>(for </a:t>
            </a:r>
            <a:r>
              <a:rPr lang="en-US" dirty="0"/>
              <a:t>the ASIS Bulletin)</a:t>
            </a:r>
          </a:p>
          <a:p>
            <a:r>
              <a:rPr lang="en-US" dirty="0" smtClean="0"/>
              <a:t>General </a:t>
            </a:r>
            <a:r>
              <a:rPr lang="en-US" dirty="0"/>
              <a:t>unintentional </a:t>
            </a:r>
            <a:r>
              <a:rPr lang="en-US" dirty="0" smtClean="0"/>
              <a:t>deterioration because of poor storage</a:t>
            </a:r>
          </a:p>
          <a:p>
            <a:r>
              <a:rPr lang="en-US" dirty="0" smtClean="0"/>
              <a:t>Incomplete or absent labeling</a:t>
            </a:r>
          </a:p>
          <a:p>
            <a:r>
              <a:rPr lang="en-US" dirty="0" smtClean="0"/>
              <a:t>The students did not know how to fill in missing data or put the photos in context.  They made mistakes, e.g., Tom </a:t>
            </a:r>
            <a:r>
              <a:rPr lang="en-US" dirty="0" err="1" smtClean="0"/>
              <a:t>Bearman</a:t>
            </a:r>
            <a:endParaRPr lang="en-US" dirty="0"/>
          </a:p>
          <a:p>
            <a:r>
              <a:rPr lang="en-US" dirty="0" smtClean="0"/>
              <a:t>Possible copyright infringement.  Use of those </a:t>
            </a:r>
            <a:r>
              <a:rPr lang="en-US" dirty="0"/>
              <a:t>produced by commercial photography </a:t>
            </a:r>
            <a:r>
              <a:rPr lang="en-US" dirty="0" smtClean="0"/>
              <a:t>studios prohibited--although I did use some that were not identified </a:t>
            </a:r>
            <a:r>
              <a:rPr lang="en-US" dirty="0"/>
              <a:t>by name and address of the studio. </a:t>
            </a:r>
            <a:r>
              <a:rPr lang="en-US" dirty="0" smtClean="0"/>
              <a:t> It’s probable </a:t>
            </a:r>
            <a:r>
              <a:rPr lang="en-US" dirty="0"/>
              <a:t>that many of those studios no longer </a:t>
            </a:r>
            <a:r>
              <a:rPr lang="en-US" dirty="0" smtClean="0"/>
              <a:t>exist; the </a:t>
            </a:r>
            <a:r>
              <a:rPr lang="en-US" dirty="0"/>
              <a:t>copyright status of the photos is murky—they are </a:t>
            </a:r>
            <a:r>
              <a:rPr lang="en-US" dirty="0" smtClean="0"/>
              <a:t> </a:t>
            </a:r>
            <a:r>
              <a:rPr lang="en-US" dirty="0"/>
              <a:t>orphan works.</a:t>
            </a:r>
          </a:p>
          <a:p>
            <a:endParaRPr lang="en-US" dirty="0"/>
          </a:p>
        </p:txBody>
      </p:sp>
      <p:sp>
        <p:nvSpPr>
          <p:cNvPr id="3" name="Title 2"/>
          <p:cNvSpPr>
            <a:spLocks noGrp="1"/>
          </p:cNvSpPr>
          <p:nvPr>
            <p:ph type="title"/>
          </p:nvPr>
        </p:nvSpPr>
        <p:spPr>
          <a:xfrm>
            <a:off x="304800" y="457200"/>
            <a:ext cx="8229600" cy="1219200"/>
          </a:xfrm>
        </p:spPr>
        <p:txBody>
          <a:bodyPr>
            <a:normAutofit fontScale="90000"/>
          </a:bodyPr>
          <a:lstStyle/>
          <a:p>
            <a:r>
              <a:rPr lang="en-US" dirty="0" smtClean="0"/>
              <a:t/>
            </a:r>
            <a:br>
              <a:rPr lang="en-US" dirty="0" smtClean="0"/>
            </a:br>
            <a:r>
              <a:rPr lang="en-US" dirty="0" smtClean="0"/>
              <a:t/>
            </a:r>
            <a:br>
              <a:rPr lang="en-US" dirty="0" smtClean="0"/>
            </a:br>
            <a:r>
              <a:rPr lang="en-US" dirty="0" smtClean="0"/>
              <a:t>Issues with this photograph collection</a:t>
            </a:r>
            <a:endParaRPr lang="en-US" dirty="0"/>
          </a:p>
        </p:txBody>
      </p:sp>
    </p:spTree>
    <p:extLst>
      <p:ext uri="{BB962C8B-B14F-4D97-AF65-F5344CB8AC3E}">
        <p14:creationId xmlns:p14="http://schemas.microsoft.com/office/powerpoint/2010/main" val="2464104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lf shaw.jpg"/>
          <p:cNvPicPr>
            <a:picLocks noGrp="1" noChangeAspect="1"/>
          </p:cNvPicPr>
          <p:nvPr>
            <p:ph idx="1"/>
          </p:nvPr>
        </p:nvPicPr>
        <p:blipFill>
          <a:blip r:embed="rId3" cstate="print"/>
          <a:stretch>
            <a:fillRect/>
          </a:stretch>
        </p:blipFill>
        <p:spPr>
          <a:xfrm rot="215352">
            <a:off x="3964858" y="1295400"/>
            <a:ext cx="5179142" cy="3733800"/>
          </a:xfrm>
        </p:spPr>
      </p:pic>
      <p:sp>
        <p:nvSpPr>
          <p:cNvPr id="3" name="Title 2"/>
          <p:cNvSpPr>
            <a:spLocks noGrp="1"/>
          </p:cNvSpPr>
          <p:nvPr>
            <p:ph type="title"/>
          </p:nvPr>
        </p:nvSpPr>
        <p:spPr>
          <a:xfrm>
            <a:off x="457200" y="457200"/>
            <a:ext cx="8229600" cy="1295400"/>
          </a:xfrm>
        </p:spPr>
        <p:txBody>
          <a:bodyPr>
            <a:normAutofit/>
          </a:bodyPr>
          <a:lstStyle/>
          <a:p>
            <a:pPr lvl="0"/>
            <a:r>
              <a:rPr lang="en-US" sz="2400" dirty="0" smtClean="0"/>
              <a:t>Young individuals who later became leaders in the field and in the association:</a:t>
            </a:r>
            <a:br>
              <a:rPr lang="en-US" sz="2400" dirty="0" smtClean="0"/>
            </a:br>
            <a:endParaRPr lang="en-US" sz="2400" dirty="0"/>
          </a:p>
        </p:txBody>
      </p:sp>
      <p:pic>
        <p:nvPicPr>
          <p:cNvPr id="19458" name="Picture 2" descr="C:\Users\Dm4\Desktop\chuck and toni.jpg"/>
          <p:cNvPicPr>
            <a:picLocks noChangeAspect="1" noChangeArrowheads="1"/>
          </p:cNvPicPr>
          <p:nvPr/>
        </p:nvPicPr>
        <p:blipFill>
          <a:blip r:embed="rId4" cstate="print"/>
          <a:srcRect/>
          <a:stretch>
            <a:fillRect/>
          </a:stretch>
        </p:blipFill>
        <p:spPr bwMode="auto">
          <a:xfrm rot="21217486">
            <a:off x="-974492" y="2300983"/>
            <a:ext cx="5715000" cy="3905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gobert.jpg"/>
          <p:cNvPicPr>
            <a:picLocks noGrp="1" noChangeAspect="1"/>
          </p:cNvPicPr>
          <p:nvPr>
            <p:ph idx="1"/>
          </p:nvPr>
        </p:nvPicPr>
        <p:blipFill>
          <a:blip r:embed="rId3" cstate="print"/>
          <a:stretch>
            <a:fillRect/>
          </a:stretch>
        </p:blipFill>
        <p:spPr>
          <a:xfrm rot="21281006">
            <a:off x="-52333" y="2336404"/>
            <a:ext cx="2915633" cy="3940044"/>
          </a:xfrm>
        </p:spPr>
      </p:pic>
      <p:sp>
        <p:nvSpPr>
          <p:cNvPr id="3" name="Title 2"/>
          <p:cNvSpPr>
            <a:spLocks noGrp="1"/>
          </p:cNvSpPr>
          <p:nvPr>
            <p:ph type="title"/>
          </p:nvPr>
        </p:nvSpPr>
        <p:spPr/>
        <p:txBody>
          <a:bodyPr/>
          <a:lstStyle/>
          <a:p>
            <a:endParaRPr lang="en-US"/>
          </a:p>
        </p:txBody>
      </p:sp>
      <p:pic>
        <p:nvPicPr>
          <p:cNvPr id="20482" name="Picture 2" descr="C:\Users\Dm4\Desktop\Marcia.jpg"/>
          <p:cNvPicPr>
            <a:picLocks noChangeAspect="1" noChangeArrowheads="1"/>
          </p:cNvPicPr>
          <p:nvPr/>
        </p:nvPicPr>
        <p:blipFill>
          <a:blip r:embed="rId4" cstate="print"/>
          <a:srcRect/>
          <a:stretch>
            <a:fillRect/>
          </a:stretch>
        </p:blipFill>
        <p:spPr bwMode="auto">
          <a:xfrm rot="236510">
            <a:off x="5275232" y="1405931"/>
            <a:ext cx="3756975" cy="5182035"/>
          </a:xfrm>
          <a:prstGeom prst="rect">
            <a:avLst/>
          </a:prstGeom>
          <a:noFill/>
        </p:spPr>
      </p:pic>
      <p:pic>
        <p:nvPicPr>
          <p:cNvPr id="20483" name="Picture 3" descr="C:\Users\Dm4\Desktop\Tefko Saracevic.jpg"/>
          <p:cNvPicPr>
            <a:picLocks noChangeAspect="1" noChangeArrowheads="1"/>
          </p:cNvPicPr>
          <p:nvPr/>
        </p:nvPicPr>
        <p:blipFill>
          <a:blip r:embed="rId5" cstate="print"/>
          <a:srcRect/>
          <a:stretch>
            <a:fillRect/>
          </a:stretch>
        </p:blipFill>
        <p:spPr bwMode="auto">
          <a:xfrm>
            <a:off x="2743200" y="381000"/>
            <a:ext cx="2964094" cy="27955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rfield.jpg"/>
          <p:cNvPicPr>
            <a:picLocks noGrp="1" noChangeAspect="1"/>
          </p:cNvPicPr>
          <p:nvPr>
            <p:ph idx="1"/>
          </p:nvPr>
        </p:nvPicPr>
        <p:blipFill>
          <a:blip r:embed="rId3" cstate="print"/>
          <a:stretch>
            <a:fillRect/>
          </a:stretch>
        </p:blipFill>
        <p:spPr>
          <a:xfrm>
            <a:off x="3657600" y="3276600"/>
            <a:ext cx="2219325" cy="2626420"/>
          </a:xfrm>
        </p:spPr>
      </p:pic>
      <p:sp>
        <p:nvSpPr>
          <p:cNvPr id="3" name="Title 2"/>
          <p:cNvSpPr>
            <a:spLocks noGrp="1"/>
          </p:cNvSpPr>
          <p:nvPr>
            <p:ph type="title"/>
          </p:nvPr>
        </p:nvSpPr>
        <p:spPr/>
        <p:txBody>
          <a:bodyPr/>
          <a:lstStyle/>
          <a:p>
            <a:endParaRPr lang="en-US"/>
          </a:p>
        </p:txBody>
      </p:sp>
      <p:pic>
        <p:nvPicPr>
          <p:cNvPr id="21506" name="Picture 2" descr="C:\Users\Dm4\Desktop\Robert Hayes.jpg"/>
          <p:cNvPicPr>
            <a:picLocks noChangeAspect="1" noChangeArrowheads="1"/>
          </p:cNvPicPr>
          <p:nvPr/>
        </p:nvPicPr>
        <p:blipFill>
          <a:blip r:embed="rId4" cstate="print"/>
          <a:srcRect/>
          <a:stretch>
            <a:fillRect/>
          </a:stretch>
        </p:blipFill>
        <p:spPr bwMode="auto">
          <a:xfrm>
            <a:off x="6096000" y="1295399"/>
            <a:ext cx="2590800" cy="3048001"/>
          </a:xfrm>
          <a:prstGeom prst="rect">
            <a:avLst/>
          </a:prstGeom>
          <a:noFill/>
        </p:spPr>
      </p:pic>
      <p:pic>
        <p:nvPicPr>
          <p:cNvPr id="21507" name="Picture 3" descr="C:\Users\Dm4\Desktop\carlos cuadra.jpg"/>
          <p:cNvPicPr>
            <a:picLocks noChangeAspect="1" noChangeArrowheads="1"/>
          </p:cNvPicPr>
          <p:nvPr/>
        </p:nvPicPr>
        <p:blipFill>
          <a:blip r:embed="rId5" cstate="print"/>
          <a:srcRect/>
          <a:stretch>
            <a:fillRect/>
          </a:stretch>
        </p:blipFill>
        <p:spPr bwMode="auto">
          <a:xfrm>
            <a:off x="533400" y="1371600"/>
            <a:ext cx="2895600" cy="366531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n-1963.jpg"/>
          <p:cNvPicPr>
            <a:picLocks noGrp="1" noChangeAspect="1"/>
          </p:cNvPicPr>
          <p:nvPr>
            <p:ph idx="1"/>
          </p:nvPr>
        </p:nvPicPr>
        <p:blipFill>
          <a:blip r:embed="rId3" cstate="print"/>
          <a:stretch>
            <a:fillRect/>
          </a:stretch>
        </p:blipFill>
        <p:spPr>
          <a:xfrm>
            <a:off x="228600" y="-228600"/>
            <a:ext cx="4975034" cy="4129278"/>
          </a:xfrm>
        </p:spPr>
      </p:pic>
      <p:sp>
        <p:nvSpPr>
          <p:cNvPr id="3" name="Title 2"/>
          <p:cNvSpPr>
            <a:spLocks noGrp="1"/>
          </p:cNvSpPr>
          <p:nvPr>
            <p:ph type="title"/>
          </p:nvPr>
        </p:nvSpPr>
        <p:spPr/>
        <p:txBody>
          <a:bodyPr/>
          <a:lstStyle/>
          <a:p>
            <a:endParaRPr lang="en-US" dirty="0"/>
          </a:p>
        </p:txBody>
      </p:sp>
      <p:pic>
        <p:nvPicPr>
          <p:cNvPr id="22530" name="Picture 2" descr="C:\Users\Dm4\Desktop\clothing.jpg"/>
          <p:cNvPicPr>
            <a:picLocks noChangeAspect="1" noChangeArrowheads="1"/>
          </p:cNvPicPr>
          <p:nvPr/>
        </p:nvPicPr>
        <p:blipFill>
          <a:blip r:embed="rId4" cstate="print"/>
          <a:srcRect/>
          <a:stretch>
            <a:fillRect/>
          </a:stretch>
        </p:blipFill>
        <p:spPr bwMode="auto">
          <a:xfrm rot="299995">
            <a:off x="6400800" y="3200400"/>
            <a:ext cx="2396871" cy="3352267"/>
          </a:xfrm>
          <a:prstGeom prst="rect">
            <a:avLst/>
          </a:prstGeom>
          <a:noFill/>
        </p:spPr>
      </p:pic>
      <p:pic>
        <p:nvPicPr>
          <p:cNvPr id="22531" name="Picture 3" descr="C:\Users\Dm4\Desktop\dave batty8.jpg"/>
          <p:cNvPicPr>
            <a:picLocks noChangeAspect="1" noChangeArrowheads="1"/>
          </p:cNvPicPr>
          <p:nvPr/>
        </p:nvPicPr>
        <p:blipFill>
          <a:blip r:embed="rId5" cstate="print"/>
          <a:srcRect/>
          <a:stretch>
            <a:fillRect/>
          </a:stretch>
        </p:blipFill>
        <p:spPr bwMode="auto">
          <a:xfrm>
            <a:off x="5334000" y="304800"/>
            <a:ext cx="4034118" cy="2743200"/>
          </a:xfrm>
          <a:prstGeom prst="rect">
            <a:avLst/>
          </a:prstGeom>
          <a:noFill/>
        </p:spPr>
      </p:pic>
      <p:pic>
        <p:nvPicPr>
          <p:cNvPr id="22532" name="Picture 4" descr="C:\Users\Dm4\Desktop\Esther Horne &amp; Gerald Sophar 1975.jpg"/>
          <p:cNvPicPr>
            <a:picLocks noChangeAspect="1" noChangeArrowheads="1"/>
          </p:cNvPicPr>
          <p:nvPr/>
        </p:nvPicPr>
        <p:blipFill>
          <a:blip r:embed="rId6" cstate="print"/>
          <a:srcRect/>
          <a:stretch>
            <a:fillRect/>
          </a:stretch>
        </p:blipFill>
        <p:spPr bwMode="auto">
          <a:xfrm>
            <a:off x="762000" y="3429000"/>
            <a:ext cx="2606040" cy="3237317"/>
          </a:xfrm>
          <a:prstGeom prst="rect">
            <a:avLst/>
          </a:prstGeom>
          <a:noFill/>
        </p:spPr>
      </p:pic>
      <p:pic>
        <p:nvPicPr>
          <p:cNvPr id="22533" name="Picture 5" descr="C:\Users\Dm4\Desktop\smokingSam.jpg"/>
          <p:cNvPicPr>
            <a:picLocks noChangeAspect="1" noChangeArrowheads="1"/>
          </p:cNvPicPr>
          <p:nvPr/>
        </p:nvPicPr>
        <p:blipFill>
          <a:blip r:embed="rId7" cstate="print"/>
          <a:srcRect/>
          <a:stretch>
            <a:fillRect/>
          </a:stretch>
        </p:blipFill>
        <p:spPr bwMode="auto">
          <a:xfrm>
            <a:off x="3733800" y="3733800"/>
            <a:ext cx="2286000" cy="291210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tty_Sam_1979.jpg"/>
          <p:cNvPicPr>
            <a:picLocks noGrp="1" noChangeAspect="1"/>
          </p:cNvPicPr>
          <p:nvPr>
            <p:ph idx="1"/>
          </p:nvPr>
        </p:nvPicPr>
        <p:blipFill>
          <a:blip r:embed="rId3" cstate="print"/>
          <a:stretch>
            <a:fillRect/>
          </a:stretch>
        </p:blipFill>
        <p:spPr>
          <a:xfrm>
            <a:off x="228600" y="2971800"/>
            <a:ext cx="2514600" cy="3697942"/>
          </a:xfrm>
        </p:spPr>
      </p:pic>
      <p:sp>
        <p:nvSpPr>
          <p:cNvPr id="3" name="Title 2"/>
          <p:cNvSpPr>
            <a:spLocks noGrp="1"/>
          </p:cNvSpPr>
          <p:nvPr>
            <p:ph type="title"/>
          </p:nvPr>
        </p:nvSpPr>
        <p:spPr/>
        <p:txBody>
          <a:bodyPr/>
          <a:lstStyle/>
          <a:p>
            <a:endParaRPr lang="en-US"/>
          </a:p>
        </p:txBody>
      </p:sp>
      <p:pic>
        <p:nvPicPr>
          <p:cNvPr id="23554" name="Picture 2" descr="C:\Users\Dm4\Desktop\Bonnie and others.jpg"/>
          <p:cNvPicPr>
            <a:picLocks noChangeAspect="1" noChangeArrowheads="1"/>
          </p:cNvPicPr>
          <p:nvPr/>
        </p:nvPicPr>
        <p:blipFill>
          <a:blip r:embed="rId4" cstate="print"/>
          <a:srcRect/>
          <a:stretch>
            <a:fillRect/>
          </a:stretch>
        </p:blipFill>
        <p:spPr bwMode="auto">
          <a:xfrm>
            <a:off x="4946133" y="457200"/>
            <a:ext cx="3969267" cy="5638800"/>
          </a:xfrm>
          <a:prstGeom prst="rect">
            <a:avLst/>
          </a:prstGeom>
          <a:noFill/>
        </p:spPr>
      </p:pic>
      <p:pic>
        <p:nvPicPr>
          <p:cNvPr id="23555" name="Picture 3" descr="C:\Users\Dm4\Desktop\img471.jpg"/>
          <p:cNvPicPr>
            <a:picLocks noChangeAspect="1" noChangeArrowheads="1"/>
          </p:cNvPicPr>
          <p:nvPr/>
        </p:nvPicPr>
        <p:blipFill>
          <a:blip r:embed="rId5" cstate="print"/>
          <a:srcRect/>
          <a:stretch>
            <a:fillRect/>
          </a:stretch>
        </p:blipFill>
        <p:spPr bwMode="auto">
          <a:xfrm>
            <a:off x="1066800" y="457200"/>
            <a:ext cx="3408123" cy="2487930"/>
          </a:xfrm>
          <a:prstGeom prst="rect">
            <a:avLst/>
          </a:prstGeom>
          <a:noFill/>
        </p:spPr>
      </p:pic>
      <p:pic>
        <p:nvPicPr>
          <p:cNvPr id="23556" name="Picture 4" descr="C:\Users\Dm4\Desktop\allan pratt.jpg"/>
          <p:cNvPicPr>
            <a:picLocks noChangeAspect="1" noChangeArrowheads="1"/>
          </p:cNvPicPr>
          <p:nvPr/>
        </p:nvPicPr>
        <p:blipFill>
          <a:blip r:embed="rId6" cstate="print"/>
          <a:srcRect/>
          <a:stretch>
            <a:fillRect/>
          </a:stretch>
        </p:blipFill>
        <p:spPr bwMode="auto">
          <a:xfrm>
            <a:off x="2895600" y="3429000"/>
            <a:ext cx="1905000" cy="205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ustom 1">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FEFAC9"/>
      </a:hlink>
      <a:folHlink>
        <a:srgbClr val="FAF1D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1305</TotalTime>
  <Words>2797</Words>
  <Application>Microsoft Macintosh PowerPoint</Application>
  <PresentationFormat>On-screen Show (4:3)</PresentationFormat>
  <Paragraphs>110</Paragraphs>
  <Slides>21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Paper</vt:lpstr>
      <vt:lpstr>Acrobat Document</vt:lpstr>
      <vt:lpstr>Preserving and Accessing the History of ASIST and Information Science  </vt:lpstr>
      <vt:lpstr>PowerPoint Presentation</vt:lpstr>
      <vt:lpstr>PowerPoint Presentation</vt:lpstr>
      <vt:lpstr>  Issues with this photograph collection</vt:lpstr>
      <vt:lpstr>Young individuals who later became leaders in the field and in the association: </vt:lpstr>
      <vt:lpstr>PowerPoint Presentation</vt:lpstr>
      <vt:lpstr>PowerPoint Presentation</vt:lpstr>
      <vt:lpstr>PowerPoint Presentation</vt:lpstr>
      <vt:lpstr>PowerPoint Presentation</vt:lpstr>
      <vt:lpstr>Remember when political leaders came to ASIS?</vt:lpstr>
      <vt:lpstr>PowerPoint Presentation</vt:lpstr>
      <vt:lpstr>Watson Davis, founder of ADI</vt:lpstr>
      <vt:lpstr>Dale Baker, Gerard Platau</vt:lpstr>
      <vt:lpstr>Burton W. Adkinson and Bernard Fry</vt:lpstr>
      <vt:lpstr>Robert A. Fairthorne, Gerard Salton, Ralph R. Shaw, Jesse Shera</vt:lpstr>
      <vt:lpstr>Saul &amp; Mary Herner, Calvin Mooers, Simon Newman, Claire K. Schultz</vt:lpstr>
      <vt:lpstr>Harold Borko, Ben-Ami Lipetz, Winifred Sewell</vt:lpstr>
      <vt:lpstr>Scott Adams, Frederick Kilgour, Phyllis Richmond, Gerald Sophar, Herbert S. White</vt:lpstr>
      <vt:lpstr>Art Elias, Luther Evans, Harold Wooster</vt:lpstr>
      <vt:lpstr>Characteristics of this 1961 sample of 26 </vt:lpstr>
      <vt:lpstr>Where we are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ASIST Panel: Preserving and Accessing the History of ASIST and Information Science</dc:title>
  <dc:creator>Dm4</dc:creator>
  <cp:lastModifiedBy>Kathryn La Barre</cp:lastModifiedBy>
  <cp:revision>95</cp:revision>
  <dcterms:created xsi:type="dcterms:W3CDTF">2013-10-31T15:04:00Z</dcterms:created>
  <dcterms:modified xsi:type="dcterms:W3CDTF">2013-11-04T15:16:07Z</dcterms:modified>
</cp:coreProperties>
</file>